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62" r:id="rId1"/>
  </p:sldMasterIdLst>
  <p:sldIdLst>
    <p:sldId id="256" r:id="rId2"/>
    <p:sldId id="257" r:id="rId3"/>
    <p:sldId id="258" r:id="rId4"/>
    <p:sldId id="259" r:id="rId5"/>
    <p:sldId id="260" r:id="rId6"/>
    <p:sldId id="261" r:id="rId7"/>
    <p:sldId id="262" r:id="rId8"/>
    <p:sldId id="265" r:id="rId9"/>
    <p:sldId id="266" r:id="rId10"/>
  </p:sldIdLst>
  <p:sldSz cx="18288000" cy="10287000"/>
  <p:notesSz cx="6858000" cy="9144000"/>
  <p:embeddedFontLst>
    <p:embeddedFont>
      <p:font typeface="Century Gothic" panose="020B0502020202020204" pitchFamily="34" charset="0"/>
      <p:regular r:id="rId11"/>
      <p:bold r:id="rId12"/>
      <p:italic r:id="rId13"/>
      <p:boldItalic r:id="rId14"/>
    </p:embeddedFont>
    <p:embeddedFont>
      <p:font typeface="Montserrat" panose="020B0604020202020204" charset="0"/>
      <p:regular r:id="rId15"/>
    </p:embeddedFont>
    <p:embeddedFont>
      <p:font typeface="Montserrat Bold" panose="020B0604020202020204" charset="0"/>
      <p:regular r:id="rId16"/>
    </p:embeddedFont>
    <p:embeddedFont>
      <p:font typeface="Open Sans" panose="020B0604020202020204" charset="0"/>
      <p:regular r:id="rId17"/>
    </p:embeddedFont>
    <p:embeddedFont>
      <p:font typeface="Open Sans Bold" panose="020B0604020202020204" charset="0"/>
      <p:regular r:id="rId18"/>
    </p:embeddedFont>
    <p:embeddedFont>
      <p:font typeface="Raleway" panose="020B0604020202020204" charset="0"/>
      <p:regular r:id="rId19"/>
    </p:embeddedFont>
    <p:embeddedFont>
      <p:font typeface="Wingdings 3" panose="05040102010807070707" pitchFamily="18" charset="2"/>
      <p:regular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3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21890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4128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6028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305992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2020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3870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232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6846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714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94845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704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8964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9148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75604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64329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9113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1807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4/27/2025</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53742271"/>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4.svg"/><Relationship Id="rId21" Type="http://schemas.openxmlformats.org/officeDocument/2006/relationships/image" Target="../media/image4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46.sv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45.pn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44.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2" name="Group 2"/>
          <p:cNvGrpSpPr/>
          <p:nvPr/>
        </p:nvGrpSpPr>
        <p:grpSpPr>
          <a:xfrm>
            <a:off x="4944399" y="0"/>
            <a:ext cx="13343601" cy="10287000"/>
            <a:chOff x="0" y="0"/>
            <a:chExt cx="2067273" cy="1593725"/>
          </a:xfrm>
        </p:grpSpPr>
        <p:sp>
          <p:nvSpPr>
            <p:cNvPr id="3" name="Freeform 3"/>
            <p:cNvSpPr/>
            <p:nvPr/>
          </p:nvSpPr>
          <p:spPr>
            <a:xfrm>
              <a:off x="0" y="0"/>
              <a:ext cx="2067273" cy="1593725"/>
            </a:xfrm>
            <a:custGeom>
              <a:avLst/>
              <a:gdLst/>
              <a:ahLst/>
              <a:cxnLst/>
              <a:rect l="l" t="t" r="r" b="b"/>
              <a:pathLst>
                <a:path w="2067273" h="1593725">
                  <a:moveTo>
                    <a:pt x="0" y="0"/>
                  </a:moveTo>
                  <a:lnTo>
                    <a:pt x="2067273" y="0"/>
                  </a:lnTo>
                  <a:lnTo>
                    <a:pt x="2067273" y="1593725"/>
                  </a:lnTo>
                  <a:lnTo>
                    <a:pt x="0" y="1593725"/>
                  </a:lnTo>
                  <a:close/>
                </a:path>
              </a:pathLst>
            </a:custGeom>
            <a:blipFill>
              <a:blip r:embed="rId2"/>
              <a:stretch>
                <a:fillRect r="-37054"/>
              </a:stretch>
            </a:blipFill>
          </p:spPr>
        </p:sp>
      </p:grpSp>
      <p:grpSp>
        <p:nvGrpSpPr>
          <p:cNvPr id="4" name="Group 4"/>
          <p:cNvGrpSpPr/>
          <p:nvPr/>
        </p:nvGrpSpPr>
        <p:grpSpPr>
          <a:xfrm>
            <a:off x="1028700" y="6478973"/>
            <a:ext cx="8756885" cy="1237264"/>
            <a:chOff x="0" y="0"/>
            <a:chExt cx="323259" cy="45673"/>
          </a:xfrm>
        </p:grpSpPr>
        <p:sp>
          <p:nvSpPr>
            <p:cNvPr id="5" name="Freeform 5"/>
            <p:cNvSpPr/>
            <p:nvPr/>
          </p:nvSpPr>
          <p:spPr>
            <a:xfrm>
              <a:off x="0" y="0"/>
              <a:ext cx="323259" cy="45673"/>
            </a:xfrm>
            <a:custGeom>
              <a:avLst/>
              <a:gdLst/>
              <a:ahLst/>
              <a:cxnLst/>
              <a:rect l="l" t="t" r="r" b="b"/>
              <a:pathLst>
                <a:path w="323259" h="45673">
                  <a:moveTo>
                    <a:pt x="0" y="0"/>
                  </a:moveTo>
                  <a:lnTo>
                    <a:pt x="323259" y="0"/>
                  </a:lnTo>
                  <a:lnTo>
                    <a:pt x="323259" y="45673"/>
                  </a:lnTo>
                  <a:lnTo>
                    <a:pt x="0" y="45673"/>
                  </a:lnTo>
                  <a:close/>
                </a:path>
              </a:pathLst>
            </a:custGeom>
            <a:gradFill rotWithShape="1">
              <a:gsLst>
                <a:gs pos="0">
                  <a:srgbClr val="175DB7">
                    <a:alpha val="100000"/>
                  </a:srgbClr>
                </a:gs>
                <a:gs pos="100000">
                  <a:srgbClr val="13BFAF">
                    <a:alpha val="100000"/>
                  </a:srgbClr>
                </a:gs>
              </a:gsLst>
              <a:lin ang="0"/>
            </a:gradFill>
          </p:spPr>
        </p:sp>
        <p:sp>
          <p:nvSpPr>
            <p:cNvPr id="6" name="TextBox 6"/>
            <p:cNvSpPr txBox="1"/>
            <p:nvPr/>
          </p:nvSpPr>
          <p:spPr>
            <a:xfrm>
              <a:off x="0" y="-38100"/>
              <a:ext cx="323259" cy="83773"/>
            </a:xfrm>
            <a:prstGeom prst="rect">
              <a:avLst/>
            </a:prstGeom>
          </p:spPr>
          <p:txBody>
            <a:bodyPr lIns="362440" tIns="362440" rIns="362440" bIns="362440" rtlCol="0" anchor="ctr"/>
            <a:lstStyle/>
            <a:p>
              <a:pPr algn="ctr">
                <a:lnSpc>
                  <a:spcPts val="2659"/>
                </a:lnSpc>
              </a:pPr>
              <a:endParaRPr/>
            </a:p>
          </p:txBody>
        </p:sp>
      </p:grpSp>
      <p:sp>
        <p:nvSpPr>
          <p:cNvPr id="7" name="TextBox 7"/>
          <p:cNvSpPr txBox="1"/>
          <p:nvPr/>
        </p:nvSpPr>
        <p:spPr>
          <a:xfrm>
            <a:off x="1028700" y="3200523"/>
            <a:ext cx="13140623" cy="3278451"/>
          </a:xfrm>
          <a:prstGeom prst="rect">
            <a:avLst/>
          </a:prstGeom>
        </p:spPr>
        <p:txBody>
          <a:bodyPr lIns="0" tIns="0" rIns="0" bIns="0" rtlCol="0" anchor="t">
            <a:spAutoFit/>
          </a:bodyPr>
          <a:lstStyle/>
          <a:p>
            <a:pPr algn="l">
              <a:lnSpc>
                <a:spcPts val="12418"/>
              </a:lnSpc>
            </a:pPr>
            <a:r>
              <a:rPr lang="en-US" sz="13798" b="1">
                <a:solidFill>
                  <a:srgbClr val="FFFFFF"/>
                </a:solidFill>
                <a:latin typeface="Montserrat Bold"/>
                <a:ea typeface="Montserrat Bold"/>
                <a:cs typeface="Montserrat Bold"/>
                <a:sym typeface="Montserrat Bold"/>
              </a:rPr>
              <a:t>NETWORKING WORLD</a:t>
            </a:r>
          </a:p>
        </p:txBody>
      </p:sp>
      <p:sp>
        <p:nvSpPr>
          <p:cNvPr id="8" name="Freeform 8"/>
          <p:cNvSpPr/>
          <p:nvPr/>
        </p:nvSpPr>
        <p:spPr>
          <a:xfrm>
            <a:off x="-1139059" y="-2433699"/>
            <a:ext cx="5128484" cy="4867398"/>
          </a:xfrm>
          <a:custGeom>
            <a:avLst/>
            <a:gdLst/>
            <a:ahLst/>
            <a:cxnLst/>
            <a:rect l="l" t="t" r="r" b="b"/>
            <a:pathLst>
              <a:path w="5128484" h="4867398">
                <a:moveTo>
                  <a:pt x="0" y="0"/>
                </a:moveTo>
                <a:lnTo>
                  <a:pt x="5128484" y="0"/>
                </a:lnTo>
                <a:lnTo>
                  <a:pt x="5128484" y="4867398"/>
                </a:lnTo>
                <a:lnTo>
                  <a:pt x="0" y="48673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572562" y="6876989"/>
            <a:ext cx="5669161" cy="381000"/>
          </a:xfrm>
          <a:prstGeom prst="rect">
            <a:avLst/>
          </a:prstGeom>
        </p:spPr>
        <p:txBody>
          <a:bodyPr lIns="0" tIns="0" rIns="0" bIns="0" rtlCol="0" anchor="t">
            <a:spAutoFit/>
          </a:bodyPr>
          <a:lstStyle/>
          <a:p>
            <a:pPr algn="ctr">
              <a:lnSpc>
                <a:spcPts val="2999"/>
              </a:lnSpc>
              <a:spcBef>
                <a:spcPct val="0"/>
              </a:spcBef>
            </a:pPr>
            <a:r>
              <a:rPr lang="en-US" sz="2499" spc="249">
                <a:solidFill>
                  <a:srgbClr val="FFFFFF"/>
                </a:solidFill>
                <a:latin typeface="Raleway"/>
                <a:ea typeface="Raleway"/>
                <a:cs typeface="Raleway"/>
                <a:sym typeface="Raleway"/>
              </a:rPr>
              <a:t>COMPANY HAS TWO BRANCHES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366903" cy="9815992"/>
            <a:chOff x="0" y="0"/>
            <a:chExt cx="962441" cy="1129130"/>
          </a:xfrm>
        </p:grpSpPr>
        <p:sp>
          <p:nvSpPr>
            <p:cNvPr id="3" name="Freeform 3"/>
            <p:cNvSpPr/>
            <p:nvPr/>
          </p:nvSpPr>
          <p:spPr>
            <a:xfrm>
              <a:off x="0" y="0"/>
              <a:ext cx="962441" cy="1129130"/>
            </a:xfrm>
            <a:custGeom>
              <a:avLst/>
              <a:gdLst/>
              <a:ahLst/>
              <a:cxnLst/>
              <a:rect l="l" t="t" r="r" b="b"/>
              <a:pathLst>
                <a:path w="962441" h="1129130">
                  <a:moveTo>
                    <a:pt x="0" y="0"/>
                  </a:moveTo>
                  <a:lnTo>
                    <a:pt x="962441" y="0"/>
                  </a:lnTo>
                  <a:lnTo>
                    <a:pt x="962441" y="1129130"/>
                  </a:lnTo>
                  <a:lnTo>
                    <a:pt x="0" y="1129130"/>
                  </a:lnTo>
                  <a:close/>
                </a:path>
              </a:pathLst>
            </a:custGeom>
            <a:blipFill>
              <a:blip r:embed="rId2"/>
              <a:stretch>
                <a:fillRect l="-54283" r="-54283"/>
              </a:stretch>
            </a:blipFill>
          </p:spPr>
        </p:sp>
      </p:grpSp>
      <p:sp>
        <p:nvSpPr>
          <p:cNvPr id="4" name="Freeform 4"/>
          <p:cNvSpPr/>
          <p:nvPr/>
        </p:nvSpPr>
        <p:spPr>
          <a:xfrm rot="-5400362">
            <a:off x="11267469" y="370"/>
            <a:ext cx="7020416" cy="7020416"/>
          </a:xfrm>
          <a:custGeom>
            <a:avLst/>
            <a:gdLst/>
            <a:ahLst/>
            <a:cxnLst/>
            <a:rect l="l" t="t" r="r" b="b"/>
            <a:pathLst>
              <a:path w="7020416" h="7020416">
                <a:moveTo>
                  <a:pt x="0" y="0"/>
                </a:moveTo>
                <a:lnTo>
                  <a:pt x="7020416" y="0"/>
                </a:lnTo>
                <a:lnTo>
                  <a:pt x="7020416" y="7020416"/>
                </a:lnTo>
                <a:lnTo>
                  <a:pt x="0" y="7020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536751" y="2669203"/>
            <a:ext cx="8893917" cy="1816100"/>
          </a:xfrm>
          <a:prstGeom prst="rect">
            <a:avLst/>
          </a:prstGeom>
        </p:spPr>
        <p:txBody>
          <a:bodyPr lIns="0" tIns="0" rIns="0" bIns="0" rtlCol="0" anchor="t">
            <a:spAutoFit/>
          </a:bodyPr>
          <a:lstStyle/>
          <a:p>
            <a:pPr algn="l">
              <a:lnSpc>
                <a:spcPts val="6999"/>
              </a:lnSpc>
            </a:pPr>
            <a:r>
              <a:rPr lang="en-US" sz="6999" b="1">
                <a:solidFill>
                  <a:srgbClr val="FFFFFF"/>
                </a:solidFill>
                <a:latin typeface="Montserrat Bold"/>
                <a:ea typeface="Montserrat Bold"/>
                <a:cs typeface="Montserrat Bold"/>
                <a:sym typeface="Montserrat Bold"/>
              </a:rPr>
              <a:t>ABOUT US</a:t>
            </a:r>
          </a:p>
          <a:p>
            <a:pPr algn="l">
              <a:lnSpc>
                <a:spcPts val="6999"/>
              </a:lnSpc>
            </a:pPr>
            <a:endParaRPr lang="en-US" sz="6999" b="1">
              <a:solidFill>
                <a:srgbClr val="FFFFFF"/>
              </a:solidFill>
              <a:latin typeface="Montserrat Bold"/>
              <a:ea typeface="Montserrat Bold"/>
              <a:cs typeface="Montserrat Bold"/>
              <a:sym typeface="Montserrat Bold"/>
            </a:endParaRPr>
          </a:p>
        </p:txBody>
      </p:sp>
      <p:sp>
        <p:nvSpPr>
          <p:cNvPr id="6" name="TextBox 6"/>
          <p:cNvSpPr txBox="1"/>
          <p:nvPr/>
        </p:nvSpPr>
        <p:spPr>
          <a:xfrm>
            <a:off x="8068324" y="4400535"/>
            <a:ext cx="9511289" cy="4104671"/>
          </a:xfrm>
          <a:prstGeom prst="rect">
            <a:avLst/>
          </a:prstGeom>
        </p:spPr>
        <p:txBody>
          <a:bodyPr lIns="0" tIns="0" rIns="0" bIns="0" rtlCol="0" anchor="t">
            <a:spAutoFit/>
          </a:bodyPr>
          <a:lstStyle/>
          <a:p>
            <a:pPr algn="ctr">
              <a:lnSpc>
                <a:spcPts val="2553"/>
              </a:lnSpc>
              <a:spcBef>
                <a:spcPct val="0"/>
              </a:spcBef>
            </a:pPr>
            <a:endParaRPr/>
          </a:p>
          <a:p>
            <a:pPr algn="ctr">
              <a:lnSpc>
                <a:spcPts val="3813"/>
              </a:lnSpc>
              <a:spcBef>
                <a:spcPct val="0"/>
              </a:spcBef>
            </a:pPr>
            <a:r>
              <a:rPr lang="en-US" sz="2723" b="1">
                <a:solidFill>
                  <a:srgbClr val="FFFFFF"/>
                </a:solidFill>
                <a:latin typeface="Open Sans Bold"/>
                <a:ea typeface="Open Sans Bold"/>
                <a:cs typeface="Open Sans Bold"/>
                <a:sym typeface="Open Sans Bold"/>
              </a:rPr>
              <a:t>This project presents a network design for a company that has two branches located in different cities. The main goal is to ensure secure and efficient communication between both sites using modern networking technologies. The design includes suitable network devices, a clear topology, and proper security measures to support daily business operations, data sharing, and centralized services.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2" name="Freeform 2"/>
          <p:cNvSpPr/>
          <p:nvPr/>
        </p:nvSpPr>
        <p:spPr>
          <a:xfrm rot="-10800000">
            <a:off x="167464" y="0"/>
            <a:ext cx="6262550" cy="6262550"/>
          </a:xfrm>
          <a:custGeom>
            <a:avLst/>
            <a:gdLst/>
            <a:ahLst/>
            <a:cxnLst/>
            <a:rect l="l" t="t" r="r" b="b"/>
            <a:pathLst>
              <a:path w="6262550" h="6262550">
                <a:moveTo>
                  <a:pt x="0" y="0"/>
                </a:moveTo>
                <a:lnTo>
                  <a:pt x="6262550" y="0"/>
                </a:lnTo>
                <a:lnTo>
                  <a:pt x="6262550" y="6262550"/>
                </a:lnTo>
                <a:lnTo>
                  <a:pt x="0" y="6262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965144" y="5117450"/>
            <a:ext cx="7711779" cy="3638662"/>
          </a:xfrm>
          <a:custGeom>
            <a:avLst/>
            <a:gdLst/>
            <a:ahLst/>
            <a:cxnLst/>
            <a:rect l="l" t="t" r="r" b="b"/>
            <a:pathLst>
              <a:path w="7711779" h="3638662">
                <a:moveTo>
                  <a:pt x="0" y="0"/>
                </a:moveTo>
                <a:lnTo>
                  <a:pt x="7711779" y="0"/>
                </a:lnTo>
                <a:lnTo>
                  <a:pt x="7711779" y="3638662"/>
                </a:lnTo>
                <a:lnTo>
                  <a:pt x="0" y="3638662"/>
                </a:lnTo>
                <a:lnTo>
                  <a:pt x="0" y="0"/>
                </a:lnTo>
                <a:close/>
              </a:path>
            </a:pathLst>
          </a:custGeom>
          <a:blipFill>
            <a:blip r:embed="rId4"/>
            <a:stretch>
              <a:fillRect t="-16789" b="-42165"/>
            </a:stretch>
          </a:blipFill>
        </p:spPr>
      </p:sp>
      <p:sp>
        <p:nvSpPr>
          <p:cNvPr id="4" name="TextBox 4"/>
          <p:cNvSpPr txBox="1"/>
          <p:nvPr/>
        </p:nvSpPr>
        <p:spPr>
          <a:xfrm>
            <a:off x="2661175" y="1745646"/>
            <a:ext cx="12795157" cy="1647825"/>
          </a:xfrm>
          <a:prstGeom prst="rect">
            <a:avLst/>
          </a:prstGeom>
        </p:spPr>
        <p:txBody>
          <a:bodyPr lIns="0" tIns="0" rIns="0" bIns="0" rtlCol="0" anchor="t">
            <a:spAutoFit/>
          </a:bodyPr>
          <a:lstStyle/>
          <a:p>
            <a:pPr algn="ctr">
              <a:lnSpc>
                <a:spcPts val="6299"/>
              </a:lnSpc>
            </a:pPr>
            <a:r>
              <a:rPr lang="en-US" sz="6999" b="1">
                <a:solidFill>
                  <a:srgbClr val="37B4BE"/>
                </a:solidFill>
                <a:latin typeface="Montserrat Bold"/>
                <a:ea typeface="Montserrat Bold"/>
                <a:cs typeface="Montserrat Bold"/>
                <a:sym typeface="Montserrat Bold"/>
              </a:rPr>
              <a:t>COMPANY BRANCHES OVERVIEW:-</a:t>
            </a:r>
          </a:p>
        </p:txBody>
      </p:sp>
      <p:sp>
        <p:nvSpPr>
          <p:cNvPr id="5" name="TextBox 5"/>
          <p:cNvSpPr txBox="1"/>
          <p:nvPr/>
        </p:nvSpPr>
        <p:spPr>
          <a:xfrm>
            <a:off x="2043318" y="3202070"/>
            <a:ext cx="14793204" cy="1915380"/>
          </a:xfrm>
          <a:prstGeom prst="rect">
            <a:avLst/>
          </a:prstGeom>
        </p:spPr>
        <p:txBody>
          <a:bodyPr lIns="0" tIns="0" rIns="0" bIns="0" rtlCol="0" anchor="t">
            <a:spAutoFit/>
          </a:bodyPr>
          <a:lstStyle/>
          <a:p>
            <a:pPr algn="ctr">
              <a:lnSpc>
                <a:spcPts val="2291"/>
              </a:lnSpc>
            </a:pPr>
            <a:endParaRPr/>
          </a:p>
          <a:p>
            <a:pPr marL="329801" lvl="1" indent="-164900" algn="ctr">
              <a:lnSpc>
                <a:spcPts val="2291"/>
              </a:lnSpc>
              <a:buFont typeface="Arial"/>
              <a:buChar char="•"/>
            </a:pPr>
            <a:endParaRPr/>
          </a:p>
          <a:p>
            <a:pPr marL="524106" lvl="1" indent="-262053" algn="ctr">
              <a:lnSpc>
                <a:spcPts val="3641"/>
              </a:lnSpc>
              <a:buFont typeface="Arial"/>
              <a:buChar char="•"/>
            </a:pPr>
            <a:r>
              <a:rPr lang="en-US" sz="2427" b="1">
                <a:solidFill>
                  <a:srgbClr val="FFFFFF"/>
                </a:solidFill>
                <a:latin typeface="Montserrat Bold"/>
                <a:ea typeface="Montserrat Bold"/>
                <a:cs typeface="Montserrat Bold"/>
                <a:sym typeface="Montserrat Bold"/>
              </a:rPr>
              <a:t>Both branches require internet access, internal communication, and shared services such as file sharing and printing.</a:t>
            </a:r>
          </a:p>
          <a:p>
            <a:pPr algn="ctr">
              <a:lnSpc>
                <a:spcPts val="3641"/>
              </a:lnSpc>
            </a:pPr>
            <a:endParaRPr lang="en-US" sz="2427" b="1">
              <a:solidFill>
                <a:srgbClr val="FFFFFF"/>
              </a:solidFill>
              <a:latin typeface="Montserrat Bold"/>
              <a:ea typeface="Montserrat Bold"/>
              <a:cs typeface="Montserrat Bold"/>
              <a:sym typeface="Montserrat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2" name="Freeform 2"/>
          <p:cNvSpPr/>
          <p:nvPr/>
        </p:nvSpPr>
        <p:spPr>
          <a:xfrm rot="-10792129">
            <a:off x="-5162836" y="743593"/>
            <a:ext cx="9155917" cy="1331770"/>
          </a:xfrm>
          <a:custGeom>
            <a:avLst/>
            <a:gdLst/>
            <a:ahLst/>
            <a:cxnLst/>
            <a:rect l="l" t="t" r="r" b="b"/>
            <a:pathLst>
              <a:path w="9155917" h="1331770">
                <a:moveTo>
                  <a:pt x="0" y="0"/>
                </a:moveTo>
                <a:lnTo>
                  <a:pt x="9155917" y="0"/>
                </a:lnTo>
                <a:lnTo>
                  <a:pt x="9155917" y="1331770"/>
                </a:lnTo>
                <a:lnTo>
                  <a:pt x="0" y="1331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624942" y="1028700"/>
            <a:ext cx="14230917" cy="8616652"/>
          </a:xfrm>
          <a:custGeom>
            <a:avLst/>
            <a:gdLst/>
            <a:ahLst/>
            <a:cxnLst/>
            <a:rect l="l" t="t" r="r" b="b"/>
            <a:pathLst>
              <a:path w="14230917" h="8616652">
                <a:moveTo>
                  <a:pt x="0" y="0"/>
                </a:moveTo>
                <a:lnTo>
                  <a:pt x="14230917" y="0"/>
                </a:lnTo>
                <a:lnTo>
                  <a:pt x="14230917" y="8616652"/>
                </a:lnTo>
                <a:lnTo>
                  <a:pt x="0" y="8616652"/>
                </a:lnTo>
                <a:lnTo>
                  <a:pt x="0" y="0"/>
                </a:lnTo>
                <a:close/>
              </a:path>
            </a:pathLst>
          </a:custGeom>
          <a:blipFill>
            <a:blip r:embed="rId4"/>
            <a:stretch>
              <a:fillRect l="-3821" r="-3821"/>
            </a:stretch>
          </a:blipFill>
        </p:spPr>
      </p:sp>
      <p:sp>
        <p:nvSpPr>
          <p:cNvPr id="4" name="Freeform 4"/>
          <p:cNvSpPr/>
          <p:nvPr/>
        </p:nvSpPr>
        <p:spPr>
          <a:xfrm>
            <a:off x="550783" y="3605346"/>
            <a:ext cx="8832451" cy="3076307"/>
          </a:xfrm>
          <a:custGeom>
            <a:avLst/>
            <a:gdLst/>
            <a:ahLst/>
            <a:cxnLst/>
            <a:rect l="l" t="t" r="r" b="b"/>
            <a:pathLst>
              <a:path w="8832451" h="3076307">
                <a:moveTo>
                  <a:pt x="0" y="0"/>
                </a:moveTo>
                <a:lnTo>
                  <a:pt x="8832452" y="0"/>
                </a:lnTo>
                <a:lnTo>
                  <a:pt x="8832452" y="3076308"/>
                </a:lnTo>
                <a:lnTo>
                  <a:pt x="0" y="3076308"/>
                </a:lnTo>
                <a:lnTo>
                  <a:pt x="0" y="0"/>
                </a:lnTo>
                <a:close/>
              </a:path>
            </a:pathLst>
          </a:custGeom>
          <a:blipFill>
            <a:blip r:embed="rId5"/>
            <a:stretch>
              <a:fillRect t="-4551" b="-4551"/>
            </a:stretch>
          </a:blipFill>
        </p:spPr>
      </p:sp>
      <p:sp>
        <p:nvSpPr>
          <p:cNvPr id="5" name="TextBox 5"/>
          <p:cNvSpPr txBox="1"/>
          <p:nvPr/>
        </p:nvSpPr>
        <p:spPr>
          <a:xfrm>
            <a:off x="2128563" y="1228725"/>
            <a:ext cx="9663006" cy="1647825"/>
          </a:xfrm>
          <a:prstGeom prst="rect">
            <a:avLst/>
          </a:prstGeom>
        </p:spPr>
        <p:txBody>
          <a:bodyPr lIns="0" tIns="0" rIns="0" bIns="0" rtlCol="0" anchor="t">
            <a:spAutoFit/>
          </a:bodyPr>
          <a:lstStyle/>
          <a:p>
            <a:pPr algn="l">
              <a:lnSpc>
                <a:spcPts val="6299"/>
              </a:lnSpc>
            </a:pPr>
            <a:r>
              <a:rPr lang="en-US" sz="6999" b="1">
                <a:solidFill>
                  <a:srgbClr val="37B4BE"/>
                </a:solidFill>
                <a:latin typeface="Montserrat Bold"/>
                <a:ea typeface="Montserrat Bold"/>
                <a:cs typeface="Montserrat Bold"/>
                <a:sym typeface="Montserrat Bold"/>
              </a:rPr>
              <a:t>NETWORK TOPOLOGY:-</a:t>
            </a:r>
          </a:p>
        </p:txBody>
      </p:sp>
      <p:sp>
        <p:nvSpPr>
          <p:cNvPr id="6" name="TextBox 6"/>
          <p:cNvSpPr txBox="1"/>
          <p:nvPr/>
        </p:nvSpPr>
        <p:spPr>
          <a:xfrm>
            <a:off x="8880842" y="5951686"/>
            <a:ext cx="8530308" cy="4626902"/>
          </a:xfrm>
          <a:prstGeom prst="rect">
            <a:avLst/>
          </a:prstGeom>
        </p:spPr>
        <p:txBody>
          <a:bodyPr lIns="0" tIns="0" rIns="0" bIns="0" rtlCol="0" anchor="t">
            <a:spAutoFit/>
          </a:bodyPr>
          <a:lstStyle/>
          <a:p>
            <a:pPr algn="ctr">
              <a:lnSpc>
                <a:spcPts val="4393"/>
              </a:lnSpc>
              <a:spcBef>
                <a:spcPct val="0"/>
              </a:spcBef>
            </a:pPr>
            <a:r>
              <a:rPr lang="en-US" sz="3138" b="1">
                <a:solidFill>
                  <a:srgbClr val="37B4BE"/>
                </a:solidFill>
                <a:latin typeface="Open Sans Bold"/>
                <a:ea typeface="Open Sans Bold"/>
                <a:cs typeface="Open Sans Bold"/>
                <a:sym typeface="Open Sans Bold"/>
              </a:rPr>
              <a:t>This diagram shows two branches connected through routers using OSPF.</a:t>
            </a:r>
          </a:p>
          <a:p>
            <a:pPr algn="ctr">
              <a:lnSpc>
                <a:spcPts val="4393"/>
              </a:lnSpc>
              <a:spcBef>
                <a:spcPct val="0"/>
              </a:spcBef>
            </a:pPr>
            <a:r>
              <a:rPr lang="en-US" sz="3138" b="1">
                <a:solidFill>
                  <a:srgbClr val="37B4BE"/>
                </a:solidFill>
                <a:latin typeface="Open Sans Bold"/>
                <a:ea typeface="Open Sans Bold"/>
                <a:cs typeface="Open Sans Bold"/>
                <a:sym typeface="Open Sans Bold"/>
              </a:rPr>
              <a:t> Each branch has VLANs, multilayer switches for routing, and access switches for connecting PCs.</a:t>
            </a:r>
          </a:p>
          <a:p>
            <a:pPr algn="ctr">
              <a:lnSpc>
                <a:spcPts val="4393"/>
              </a:lnSpc>
              <a:spcBef>
                <a:spcPct val="0"/>
              </a:spcBef>
            </a:pPr>
            <a:r>
              <a:rPr lang="en-US" sz="3138" b="1">
                <a:solidFill>
                  <a:srgbClr val="37B4BE"/>
                </a:solidFill>
                <a:latin typeface="Open Sans Bold"/>
                <a:ea typeface="Open Sans Bold"/>
                <a:cs typeface="Open Sans Bold"/>
                <a:sym typeface="Open Sans Bold"/>
              </a:rPr>
              <a:t> Trunk links and EtherChannel are used for redundancy and faster communication.</a:t>
            </a:r>
          </a:p>
          <a:p>
            <a:pPr algn="ctr">
              <a:lnSpc>
                <a:spcPts val="6353"/>
              </a:lnSpc>
              <a:spcBef>
                <a:spcPct val="0"/>
              </a:spcBef>
            </a:pPr>
            <a:endParaRPr lang="en-US" sz="3138" b="1">
              <a:solidFill>
                <a:srgbClr val="37B4BE"/>
              </a:solidFill>
              <a:latin typeface="Open Sans Bold"/>
              <a:ea typeface="Open Sans Bold"/>
              <a:cs typeface="Open Sans Bold"/>
              <a:sym typeface="Open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2" name="Freeform 2"/>
          <p:cNvSpPr/>
          <p:nvPr/>
        </p:nvSpPr>
        <p:spPr>
          <a:xfrm>
            <a:off x="-2673426" y="8793922"/>
            <a:ext cx="6385195" cy="928756"/>
          </a:xfrm>
          <a:custGeom>
            <a:avLst/>
            <a:gdLst/>
            <a:ahLst/>
            <a:cxnLst/>
            <a:rect l="l" t="t" r="r" b="b"/>
            <a:pathLst>
              <a:path w="6385195" h="928756">
                <a:moveTo>
                  <a:pt x="0" y="0"/>
                </a:moveTo>
                <a:lnTo>
                  <a:pt x="6385194" y="0"/>
                </a:lnTo>
                <a:lnTo>
                  <a:pt x="6385194" y="928756"/>
                </a:lnTo>
                <a:lnTo>
                  <a:pt x="0" y="928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3967748" y="564322"/>
            <a:ext cx="6385195" cy="928756"/>
          </a:xfrm>
          <a:custGeom>
            <a:avLst/>
            <a:gdLst/>
            <a:ahLst/>
            <a:cxnLst/>
            <a:rect l="l" t="t" r="r" b="b"/>
            <a:pathLst>
              <a:path w="6385195" h="928756">
                <a:moveTo>
                  <a:pt x="0" y="0"/>
                </a:moveTo>
                <a:lnTo>
                  <a:pt x="6385195" y="0"/>
                </a:lnTo>
                <a:lnTo>
                  <a:pt x="6385195" y="928756"/>
                </a:lnTo>
                <a:lnTo>
                  <a:pt x="0" y="928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68906"/>
            <a:ext cx="18144459" cy="9186761"/>
          </a:xfrm>
          <a:custGeom>
            <a:avLst/>
            <a:gdLst/>
            <a:ahLst/>
            <a:cxnLst/>
            <a:rect l="l" t="t" r="r" b="b"/>
            <a:pathLst>
              <a:path w="18144459" h="9186761">
                <a:moveTo>
                  <a:pt x="0" y="0"/>
                </a:moveTo>
                <a:lnTo>
                  <a:pt x="18144459" y="0"/>
                </a:lnTo>
                <a:lnTo>
                  <a:pt x="18144459" y="9186761"/>
                </a:lnTo>
                <a:lnTo>
                  <a:pt x="0" y="9186761"/>
                </a:lnTo>
                <a:lnTo>
                  <a:pt x="0" y="0"/>
                </a:lnTo>
                <a:close/>
              </a:path>
            </a:pathLst>
          </a:custGeom>
          <a:blipFill>
            <a:blip r:embed="rId4"/>
            <a:stretch>
              <a:fillRect l="-5260" t="-44403" r="-4272"/>
            </a:stretch>
          </a:blipFill>
        </p:spPr>
      </p:sp>
      <p:sp>
        <p:nvSpPr>
          <p:cNvPr id="5" name="TextBox 5"/>
          <p:cNvSpPr txBox="1"/>
          <p:nvPr/>
        </p:nvSpPr>
        <p:spPr>
          <a:xfrm>
            <a:off x="519171" y="1693103"/>
            <a:ext cx="9324243" cy="1647825"/>
          </a:xfrm>
          <a:prstGeom prst="rect">
            <a:avLst/>
          </a:prstGeom>
        </p:spPr>
        <p:txBody>
          <a:bodyPr lIns="0" tIns="0" rIns="0" bIns="0" rtlCol="0" anchor="t">
            <a:spAutoFit/>
          </a:bodyPr>
          <a:lstStyle/>
          <a:p>
            <a:pPr algn="l">
              <a:lnSpc>
                <a:spcPts val="6299"/>
              </a:lnSpc>
            </a:pPr>
            <a:r>
              <a:rPr lang="en-US" sz="6999" b="1">
                <a:solidFill>
                  <a:srgbClr val="37B4BE"/>
                </a:solidFill>
                <a:latin typeface="Montserrat Bold"/>
                <a:ea typeface="Montserrat Bold"/>
                <a:cs typeface="Montserrat Bold"/>
                <a:sym typeface="Montserrat Bold"/>
              </a:rPr>
              <a:t>VLAN CONFIGURATION:-</a:t>
            </a:r>
          </a:p>
        </p:txBody>
      </p:sp>
      <p:sp>
        <p:nvSpPr>
          <p:cNvPr id="6" name="TextBox 6"/>
          <p:cNvSpPr txBox="1"/>
          <p:nvPr/>
        </p:nvSpPr>
        <p:spPr>
          <a:xfrm>
            <a:off x="257417" y="3324860"/>
            <a:ext cx="5986420" cy="3589655"/>
          </a:xfrm>
          <a:prstGeom prst="rect">
            <a:avLst/>
          </a:prstGeom>
        </p:spPr>
        <p:txBody>
          <a:bodyPr lIns="0" tIns="0" rIns="0" bIns="0" rtlCol="0" anchor="t">
            <a:spAutoFit/>
          </a:bodyPr>
          <a:lstStyle/>
          <a:p>
            <a:pPr algn="ctr">
              <a:lnSpc>
                <a:spcPts val="3219"/>
              </a:lnSpc>
            </a:pPr>
            <a:endParaRPr/>
          </a:p>
          <a:p>
            <a:pPr algn="ctr">
              <a:lnSpc>
                <a:spcPts val="3219"/>
              </a:lnSpc>
              <a:spcBef>
                <a:spcPct val="0"/>
              </a:spcBef>
            </a:pPr>
            <a:r>
              <a:rPr lang="en-US" sz="2299" b="1">
                <a:solidFill>
                  <a:srgbClr val="FFFFFF"/>
                </a:solidFill>
                <a:latin typeface="Open Sans Bold"/>
                <a:ea typeface="Open Sans Bold"/>
                <a:cs typeface="Open Sans Bold"/>
                <a:sym typeface="Open Sans Bold"/>
              </a:rPr>
              <a:t>VLANs are used to separate different departments within each branch for better security and traffic management.</a:t>
            </a:r>
          </a:p>
          <a:p>
            <a:pPr algn="ctr">
              <a:lnSpc>
                <a:spcPts val="3219"/>
              </a:lnSpc>
              <a:spcBef>
                <a:spcPct val="0"/>
              </a:spcBef>
            </a:pPr>
            <a:r>
              <a:rPr lang="en-US" sz="2299" b="1">
                <a:solidFill>
                  <a:srgbClr val="FFFFFF"/>
                </a:solidFill>
                <a:latin typeface="Open Sans Bold"/>
                <a:ea typeface="Open Sans Bold"/>
                <a:cs typeface="Open Sans Bold"/>
                <a:sym typeface="Open Sans Bold"/>
              </a:rPr>
              <a:t> Each VLAN has its own IP range to control network communication.</a:t>
            </a:r>
          </a:p>
          <a:p>
            <a:pPr algn="ctr">
              <a:lnSpc>
                <a:spcPts val="3219"/>
              </a:lnSpc>
              <a:spcBef>
                <a:spcPct val="0"/>
              </a:spcBef>
            </a:pPr>
            <a:endParaRPr lang="en-US" sz="2299" b="1">
              <a:solidFill>
                <a:srgbClr val="FFFFFF"/>
              </a:solidFill>
              <a:latin typeface="Open Sans Bold"/>
              <a:ea typeface="Open Sans Bold"/>
              <a:cs typeface="Open Sans Bold"/>
              <a:sym typeface="Open Sans Bold"/>
            </a:endParaRPr>
          </a:p>
          <a:p>
            <a:pPr algn="ctr">
              <a:lnSpc>
                <a:spcPts val="3219"/>
              </a:lnSpc>
              <a:spcBef>
                <a:spcPct val="0"/>
              </a:spcBef>
            </a:pPr>
            <a:endParaRPr lang="en-US" sz="2299" b="1">
              <a:solidFill>
                <a:srgbClr val="FFFFFF"/>
              </a:solidFill>
              <a:latin typeface="Open Sans Bold"/>
              <a:ea typeface="Open Sans Bold"/>
              <a:cs typeface="Open Sans Bold"/>
              <a:sym typeface="Open Sans Bold"/>
            </a:endParaRPr>
          </a:p>
          <a:p>
            <a:pPr algn="ctr">
              <a:lnSpc>
                <a:spcPts val="3219"/>
              </a:lnSpc>
              <a:spcBef>
                <a:spcPct val="0"/>
              </a:spcBef>
            </a:pPr>
            <a:endParaRPr lang="en-US" sz="2299" b="1">
              <a:solidFill>
                <a:srgbClr val="FFFFFF"/>
              </a:solidFill>
              <a:latin typeface="Open Sans Bold"/>
              <a:ea typeface="Open Sans Bold"/>
              <a:cs typeface="Open Sans Bold"/>
              <a:sym typeface="Open Sans Bold"/>
            </a:endParaRPr>
          </a:p>
        </p:txBody>
      </p:sp>
      <p:sp>
        <p:nvSpPr>
          <p:cNvPr id="7" name="TextBox 7"/>
          <p:cNvSpPr txBox="1"/>
          <p:nvPr/>
        </p:nvSpPr>
        <p:spPr>
          <a:xfrm>
            <a:off x="5875991" y="4002023"/>
            <a:ext cx="5722620" cy="1736725"/>
          </a:xfrm>
          <a:prstGeom prst="rect">
            <a:avLst/>
          </a:prstGeom>
        </p:spPr>
        <p:txBody>
          <a:bodyPr lIns="0" tIns="0" rIns="0" bIns="0" rtlCol="0" anchor="t">
            <a:spAutoFit/>
          </a:bodyPr>
          <a:lstStyle/>
          <a:p>
            <a:pPr algn="ctr">
              <a:lnSpc>
                <a:spcPts val="3499"/>
              </a:lnSpc>
              <a:spcBef>
                <a:spcPct val="0"/>
              </a:spcBef>
            </a:pPr>
            <a:endParaRPr/>
          </a:p>
          <a:p>
            <a:pPr algn="ctr">
              <a:lnSpc>
                <a:spcPts val="3499"/>
              </a:lnSpc>
              <a:spcBef>
                <a:spcPct val="0"/>
              </a:spcBef>
            </a:pPr>
            <a:r>
              <a:rPr lang="en-US" sz="2499" b="1">
                <a:solidFill>
                  <a:srgbClr val="37B4BE"/>
                </a:solidFill>
                <a:latin typeface="Open Sans Bold"/>
                <a:ea typeface="Open Sans Bold"/>
                <a:cs typeface="Open Sans Bold"/>
                <a:sym typeface="Open Sans Bold"/>
              </a:rPr>
              <a:t>Branch A:</a:t>
            </a:r>
          </a:p>
          <a:p>
            <a:pPr algn="ctr">
              <a:lnSpc>
                <a:spcPts val="3499"/>
              </a:lnSpc>
              <a:spcBef>
                <a:spcPct val="0"/>
              </a:spcBef>
            </a:pPr>
            <a:r>
              <a:rPr lang="en-US" sz="2499" b="1">
                <a:solidFill>
                  <a:srgbClr val="37B4BE"/>
                </a:solidFill>
                <a:latin typeface="Open Sans Bold"/>
                <a:ea typeface="Open Sans Bold"/>
                <a:cs typeface="Open Sans Bold"/>
                <a:sym typeface="Open Sans Bold"/>
              </a:rPr>
              <a:t>VLAN 10 → IP Range: 192.168.10.0/24</a:t>
            </a:r>
          </a:p>
          <a:p>
            <a:pPr algn="ctr">
              <a:lnSpc>
                <a:spcPts val="3499"/>
              </a:lnSpc>
              <a:spcBef>
                <a:spcPct val="0"/>
              </a:spcBef>
            </a:pPr>
            <a:r>
              <a:rPr lang="en-US" sz="2499" b="1">
                <a:solidFill>
                  <a:srgbClr val="37B4BE"/>
                </a:solidFill>
                <a:latin typeface="Open Sans Bold"/>
                <a:ea typeface="Open Sans Bold"/>
                <a:cs typeface="Open Sans Bold"/>
                <a:sym typeface="Open Sans Bold"/>
              </a:rPr>
              <a:t>VLAN 20 → IP Range: 192.168.20.0/24</a:t>
            </a:r>
          </a:p>
        </p:txBody>
      </p:sp>
      <p:sp>
        <p:nvSpPr>
          <p:cNvPr id="8" name="TextBox 8"/>
          <p:cNvSpPr txBox="1"/>
          <p:nvPr/>
        </p:nvSpPr>
        <p:spPr>
          <a:xfrm>
            <a:off x="12523047" y="4299902"/>
            <a:ext cx="5179100" cy="1639570"/>
          </a:xfrm>
          <a:prstGeom prst="rect">
            <a:avLst/>
          </a:prstGeom>
        </p:spPr>
        <p:txBody>
          <a:bodyPr lIns="0" tIns="0" rIns="0" bIns="0" rtlCol="0" anchor="t">
            <a:spAutoFit/>
          </a:bodyPr>
          <a:lstStyle/>
          <a:p>
            <a:pPr algn="ctr">
              <a:lnSpc>
                <a:spcPts val="3499"/>
              </a:lnSpc>
              <a:spcBef>
                <a:spcPct val="0"/>
              </a:spcBef>
            </a:pPr>
            <a:r>
              <a:rPr lang="en-US" sz="2499" b="1">
                <a:solidFill>
                  <a:srgbClr val="37B4BE"/>
                </a:solidFill>
                <a:latin typeface="Open Sans Bold"/>
                <a:ea typeface="Open Sans Bold"/>
                <a:cs typeface="Open Sans Bold"/>
                <a:sym typeface="Open Sans Bold"/>
              </a:rPr>
              <a:t>Branch B:</a:t>
            </a:r>
          </a:p>
          <a:p>
            <a:pPr algn="ctr">
              <a:lnSpc>
                <a:spcPts val="3499"/>
              </a:lnSpc>
              <a:spcBef>
                <a:spcPct val="0"/>
              </a:spcBef>
            </a:pPr>
            <a:r>
              <a:rPr lang="en-US" sz="2499" b="1">
                <a:solidFill>
                  <a:srgbClr val="37B4BE"/>
                </a:solidFill>
                <a:latin typeface="Open Sans Bold"/>
                <a:ea typeface="Open Sans Bold"/>
                <a:cs typeface="Open Sans Bold"/>
                <a:sym typeface="Open Sans Bold"/>
              </a:rPr>
              <a:t>VLAN 2 → IP Range: 172.16.2.0/24</a:t>
            </a:r>
          </a:p>
          <a:p>
            <a:pPr algn="ctr">
              <a:lnSpc>
                <a:spcPts val="3499"/>
              </a:lnSpc>
              <a:spcBef>
                <a:spcPct val="0"/>
              </a:spcBef>
            </a:pPr>
            <a:r>
              <a:rPr lang="en-US" sz="2499" b="1">
                <a:solidFill>
                  <a:srgbClr val="37B4BE"/>
                </a:solidFill>
                <a:latin typeface="Open Sans Bold"/>
                <a:ea typeface="Open Sans Bold"/>
                <a:cs typeface="Open Sans Bold"/>
                <a:sym typeface="Open Sans Bold"/>
              </a:rPr>
              <a:t>VLAN 3 → IP Range: 172.16.3.0/2</a:t>
            </a:r>
            <a:r>
              <a:rPr lang="en-US" sz="2499" b="1">
                <a:solidFill>
                  <a:srgbClr val="FFFFFF"/>
                </a:solidFill>
                <a:latin typeface="Open Sans Bold"/>
                <a:ea typeface="Open Sans Bold"/>
                <a:cs typeface="Open Sans Bold"/>
                <a:sym typeface="Open Sans Bold"/>
              </a:rPr>
              <a:t>4</a:t>
            </a:r>
          </a:p>
          <a:p>
            <a:pPr algn="ctr">
              <a:lnSpc>
                <a:spcPts val="2660"/>
              </a:lnSpc>
              <a:spcBef>
                <a:spcPct val="0"/>
              </a:spcBef>
            </a:pPr>
            <a:endParaRPr lang="en-US" sz="2499" b="1">
              <a:solidFill>
                <a:srgbClr val="FFFFFF"/>
              </a:solidFill>
              <a:latin typeface="Open Sans Bold"/>
              <a:ea typeface="Open Sans Bold"/>
              <a:cs typeface="Open Sans Bold"/>
              <a:sym typeface="Open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2" name="Freeform 2"/>
          <p:cNvSpPr/>
          <p:nvPr/>
        </p:nvSpPr>
        <p:spPr>
          <a:xfrm>
            <a:off x="6936468" y="4801965"/>
            <a:ext cx="11351532" cy="5485035"/>
          </a:xfrm>
          <a:custGeom>
            <a:avLst/>
            <a:gdLst/>
            <a:ahLst/>
            <a:cxnLst/>
            <a:rect l="l" t="t" r="r" b="b"/>
            <a:pathLst>
              <a:path w="11351532" h="5485035">
                <a:moveTo>
                  <a:pt x="0" y="0"/>
                </a:moveTo>
                <a:lnTo>
                  <a:pt x="11351532" y="0"/>
                </a:lnTo>
                <a:lnTo>
                  <a:pt x="11351532" y="5485035"/>
                </a:lnTo>
                <a:lnTo>
                  <a:pt x="0" y="5485035"/>
                </a:lnTo>
                <a:lnTo>
                  <a:pt x="0" y="0"/>
                </a:lnTo>
                <a:close/>
              </a:path>
            </a:pathLst>
          </a:custGeom>
          <a:blipFill>
            <a:blip r:embed="rId2"/>
            <a:stretch>
              <a:fillRect l="-1193"/>
            </a:stretch>
          </a:blipFill>
        </p:spPr>
      </p:sp>
      <p:sp>
        <p:nvSpPr>
          <p:cNvPr id="3" name="TextBox 3"/>
          <p:cNvSpPr txBox="1"/>
          <p:nvPr/>
        </p:nvSpPr>
        <p:spPr>
          <a:xfrm>
            <a:off x="0" y="612871"/>
            <a:ext cx="17622158" cy="1193166"/>
          </a:xfrm>
          <a:prstGeom prst="rect">
            <a:avLst/>
          </a:prstGeom>
        </p:spPr>
        <p:txBody>
          <a:bodyPr lIns="0" tIns="0" rIns="0" bIns="0" rtlCol="0" anchor="t">
            <a:spAutoFit/>
          </a:bodyPr>
          <a:lstStyle/>
          <a:p>
            <a:pPr algn="l">
              <a:lnSpc>
                <a:spcPts val="4600"/>
              </a:lnSpc>
            </a:pPr>
            <a:r>
              <a:rPr lang="en-US" sz="4600" b="1">
                <a:solidFill>
                  <a:srgbClr val="37B4BE"/>
                </a:solidFill>
                <a:latin typeface="Montserrat Bold"/>
                <a:ea typeface="Montserrat Bold"/>
                <a:cs typeface="Montserrat Bold"/>
                <a:sym typeface="Montserrat Bold"/>
              </a:rPr>
              <a:t>ROUTING AND INTER-BRANCH </a:t>
            </a:r>
          </a:p>
          <a:p>
            <a:pPr algn="l">
              <a:lnSpc>
                <a:spcPts val="4600"/>
              </a:lnSpc>
            </a:pPr>
            <a:r>
              <a:rPr lang="en-US" sz="4600" b="1">
                <a:solidFill>
                  <a:srgbClr val="37B4BE"/>
                </a:solidFill>
                <a:latin typeface="Montserrat Bold"/>
                <a:ea typeface="Montserrat Bold"/>
                <a:cs typeface="Montserrat Bold"/>
                <a:sym typeface="Montserrat Bold"/>
              </a:rPr>
              <a:t>COMMUNICATION:-</a:t>
            </a:r>
          </a:p>
        </p:txBody>
      </p:sp>
      <p:sp>
        <p:nvSpPr>
          <p:cNvPr id="4" name="TextBox 4"/>
          <p:cNvSpPr txBox="1"/>
          <p:nvPr/>
        </p:nvSpPr>
        <p:spPr>
          <a:xfrm>
            <a:off x="0" y="469996"/>
            <a:ext cx="13288013" cy="7478107"/>
          </a:xfrm>
          <a:prstGeom prst="rect">
            <a:avLst/>
          </a:prstGeom>
        </p:spPr>
        <p:txBody>
          <a:bodyPr lIns="0" tIns="0" rIns="0" bIns="0" rtlCol="0" anchor="t">
            <a:spAutoFit/>
          </a:bodyPr>
          <a:lstStyle/>
          <a:p>
            <a:pPr algn="ctr">
              <a:lnSpc>
                <a:spcPts val="3646"/>
              </a:lnSpc>
            </a:pPr>
            <a:r>
              <a:rPr lang="en-US" sz="2604">
                <a:solidFill>
                  <a:srgbClr val="37B4BE"/>
                </a:solidFill>
                <a:latin typeface="Open Sans"/>
                <a:ea typeface="Open Sans"/>
                <a:cs typeface="Open Sans"/>
                <a:sym typeface="Open Sans"/>
              </a:rPr>
              <a:t>.</a:t>
            </a:r>
          </a:p>
          <a:p>
            <a:pPr algn="ctr">
              <a:lnSpc>
                <a:spcPts val="4641"/>
              </a:lnSpc>
            </a:pPr>
            <a:endParaRPr lang="en-US" sz="2604">
              <a:solidFill>
                <a:srgbClr val="37B4BE"/>
              </a:solidFill>
              <a:latin typeface="Open Sans"/>
              <a:ea typeface="Open Sans"/>
              <a:cs typeface="Open Sans"/>
              <a:sym typeface="Open Sans"/>
            </a:endParaRPr>
          </a:p>
          <a:p>
            <a:pPr algn="ctr">
              <a:lnSpc>
                <a:spcPts val="4641"/>
              </a:lnSpc>
            </a:pPr>
            <a:endParaRPr lang="en-US" sz="2604">
              <a:solidFill>
                <a:srgbClr val="37B4BE"/>
              </a:solidFill>
              <a:latin typeface="Open Sans"/>
              <a:ea typeface="Open Sans"/>
              <a:cs typeface="Open Sans"/>
              <a:sym typeface="Open Sans"/>
            </a:endParaRPr>
          </a:p>
          <a:p>
            <a:pPr marL="715780" lvl="1" indent="-357890" algn="ctr">
              <a:lnSpc>
                <a:spcPts val="4641"/>
              </a:lnSpc>
              <a:spcBef>
                <a:spcPct val="0"/>
              </a:spcBef>
              <a:buFont typeface="Arial"/>
              <a:buChar char="•"/>
            </a:pPr>
            <a:r>
              <a:rPr lang="en-US" sz="3315" b="1">
                <a:solidFill>
                  <a:srgbClr val="FFFFFF"/>
                </a:solidFill>
                <a:latin typeface="Open Sans Bold"/>
                <a:ea typeface="Open Sans Bold"/>
                <a:cs typeface="Open Sans Bold"/>
                <a:sym typeface="Open Sans Bold"/>
              </a:rPr>
              <a:t>Branches are connected through routers using OSPF (Open Shortest Path First) inside AREA 0.</a:t>
            </a:r>
          </a:p>
          <a:p>
            <a:pPr marL="715780" lvl="1" indent="-357890" algn="ctr">
              <a:lnSpc>
                <a:spcPts val="4641"/>
              </a:lnSpc>
              <a:spcBef>
                <a:spcPct val="0"/>
              </a:spcBef>
              <a:buFont typeface="Arial"/>
              <a:buChar char="•"/>
            </a:pPr>
            <a:r>
              <a:rPr lang="en-US" sz="3315" b="1">
                <a:solidFill>
                  <a:srgbClr val="FFFFFF"/>
                </a:solidFill>
                <a:latin typeface="Open Sans Bold"/>
                <a:ea typeface="Open Sans Bold"/>
                <a:cs typeface="Open Sans Bold"/>
                <a:sym typeface="Open Sans Bold"/>
              </a:rPr>
              <a:t>Each router is configured to advertise its VLAN subnets.</a:t>
            </a:r>
          </a:p>
          <a:p>
            <a:pPr marL="715780" lvl="1" indent="-357890" algn="ctr">
              <a:lnSpc>
                <a:spcPts val="4641"/>
              </a:lnSpc>
              <a:spcBef>
                <a:spcPct val="0"/>
              </a:spcBef>
              <a:buFont typeface="Arial"/>
              <a:buChar char="•"/>
            </a:pPr>
            <a:r>
              <a:rPr lang="en-US" sz="3315" b="1">
                <a:solidFill>
                  <a:srgbClr val="FFFFFF"/>
                </a:solidFill>
                <a:latin typeface="Open Sans Bold"/>
                <a:ea typeface="Open Sans Bold"/>
                <a:cs typeface="Open Sans Bold"/>
                <a:sym typeface="Open Sans Bold"/>
              </a:rPr>
              <a:t>Secure communication between Branch A and Branch B is established over VPN tunnels.</a:t>
            </a:r>
          </a:p>
          <a:p>
            <a:pPr marL="715780" lvl="1" indent="-357890" algn="ctr">
              <a:lnSpc>
                <a:spcPts val="4641"/>
              </a:lnSpc>
              <a:spcBef>
                <a:spcPct val="0"/>
              </a:spcBef>
              <a:buFont typeface="Arial"/>
              <a:buChar char="•"/>
            </a:pPr>
            <a:r>
              <a:rPr lang="en-US" sz="3315" b="1">
                <a:solidFill>
                  <a:srgbClr val="FFFFFF"/>
                </a:solidFill>
                <a:latin typeface="Open Sans Bold"/>
                <a:ea typeface="Open Sans Bold"/>
                <a:cs typeface="Open Sans Bold"/>
                <a:sym typeface="Open Sans Bold"/>
              </a:rPr>
              <a:t>Dynamic routing ensures high availability and fast recovery in case of link failure.</a:t>
            </a:r>
          </a:p>
          <a:p>
            <a:pPr algn="ctr">
              <a:lnSpc>
                <a:spcPts val="4641"/>
              </a:lnSpc>
              <a:spcBef>
                <a:spcPct val="0"/>
              </a:spcBef>
            </a:pPr>
            <a:endParaRPr lang="en-US" sz="3315" b="1">
              <a:solidFill>
                <a:srgbClr val="FFFFFF"/>
              </a:solidFill>
              <a:latin typeface="Open Sans Bold"/>
              <a:ea typeface="Open Sans Bold"/>
              <a:cs typeface="Open Sans Bold"/>
              <a:sym typeface="Open Sans Bold"/>
            </a:endParaRPr>
          </a:p>
          <a:p>
            <a:pPr algn="ctr">
              <a:lnSpc>
                <a:spcPts val="4641"/>
              </a:lnSpc>
              <a:spcBef>
                <a:spcPct val="0"/>
              </a:spcBef>
            </a:pPr>
            <a:endParaRPr lang="en-US" sz="3315" b="1">
              <a:solidFill>
                <a:srgbClr val="FFFFFF"/>
              </a:solidFill>
              <a:latin typeface="Open Sans Bold"/>
              <a:ea typeface="Open Sans Bold"/>
              <a:cs typeface="Open Sans Bold"/>
              <a:sym typeface="Open Sans Bold"/>
            </a:endParaRPr>
          </a:p>
          <a:p>
            <a:pPr algn="ctr">
              <a:lnSpc>
                <a:spcPts val="4641"/>
              </a:lnSpc>
              <a:spcBef>
                <a:spcPct val="0"/>
              </a:spcBef>
            </a:pPr>
            <a:endParaRPr lang="en-US" sz="3315" b="1">
              <a:solidFill>
                <a:srgbClr val="FFFFFF"/>
              </a:solidFill>
              <a:latin typeface="Open Sans Bold"/>
              <a:ea typeface="Open Sans Bold"/>
              <a:cs typeface="Open Sans Bold"/>
              <a:sym typeface="Open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grpSp>
        <p:nvGrpSpPr>
          <p:cNvPr id="2" name="Group 2"/>
          <p:cNvGrpSpPr/>
          <p:nvPr/>
        </p:nvGrpSpPr>
        <p:grpSpPr>
          <a:xfrm>
            <a:off x="9124667" y="2944134"/>
            <a:ext cx="828889" cy="834491"/>
            <a:chOff x="0" y="0"/>
            <a:chExt cx="807344" cy="812800"/>
          </a:xfrm>
        </p:grpSpPr>
        <p:sp>
          <p:nvSpPr>
            <p:cNvPr id="3" name="Freeform 3"/>
            <p:cNvSpPr/>
            <p:nvPr/>
          </p:nvSpPr>
          <p:spPr>
            <a:xfrm>
              <a:off x="0" y="0"/>
              <a:ext cx="807344" cy="812800"/>
            </a:xfrm>
            <a:custGeom>
              <a:avLst/>
              <a:gdLst/>
              <a:ahLst/>
              <a:cxnLst/>
              <a:rect l="l" t="t" r="r" b="b"/>
              <a:pathLst>
                <a:path w="807344" h="812800">
                  <a:moveTo>
                    <a:pt x="403672" y="0"/>
                  </a:moveTo>
                  <a:cubicBezTo>
                    <a:pt x="180730" y="0"/>
                    <a:pt x="0" y="181951"/>
                    <a:pt x="0" y="406400"/>
                  </a:cubicBezTo>
                  <a:cubicBezTo>
                    <a:pt x="0" y="630849"/>
                    <a:pt x="180730" y="812800"/>
                    <a:pt x="403672" y="812800"/>
                  </a:cubicBezTo>
                  <a:cubicBezTo>
                    <a:pt x="626614" y="812800"/>
                    <a:pt x="807344" y="630849"/>
                    <a:pt x="807344" y="406400"/>
                  </a:cubicBezTo>
                  <a:cubicBezTo>
                    <a:pt x="807344" y="181951"/>
                    <a:pt x="626614" y="0"/>
                    <a:pt x="403672" y="0"/>
                  </a:cubicBezTo>
                  <a:close/>
                </a:path>
              </a:pathLst>
            </a:custGeom>
            <a:solidFill>
              <a:srgbClr val="FFFFFF"/>
            </a:solidFill>
          </p:spPr>
        </p:sp>
        <p:sp>
          <p:nvSpPr>
            <p:cNvPr id="4" name="TextBox 4"/>
            <p:cNvSpPr txBox="1"/>
            <p:nvPr/>
          </p:nvSpPr>
          <p:spPr>
            <a:xfrm>
              <a:off x="75689" y="38100"/>
              <a:ext cx="655967" cy="698500"/>
            </a:xfrm>
            <a:prstGeom prst="rect">
              <a:avLst/>
            </a:prstGeom>
          </p:spPr>
          <p:txBody>
            <a:bodyPr lIns="362440" tIns="362440" rIns="362440" bIns="362440" rtlCol="0" anchor="ctr"/>
            <a:lstStyle/>
            <a:p>
              <a:pPr algn="ctr">
                <a:lnSpc>
                  <a:spcPts val="2660"/>
                </a:lnSpc>
              </a:pPr>
              <a:endParaRPr/>
            </a:p>
          </p:txBody>
        </p:sp>
      </p:grpSp>
      <p:grpSp>
        <p:nvGrpSpPr>
          <p:cNvPr id="5" name="Group 5"/>
          <p:cNvGrpSpPr/>
          <p:nvPr/>
        </p:nvGrpSpPr>
        <p:grpSpPr>
          <a:xfrm>
            <a:off x="9144000" y="3944135"/>
            <a:ext cx="828889" cy="834491"/>
            <a:chOff x="0" y="0"/>
            <a:chExt cx="807344" cy="812800"/>
          </a:xfrm>
        </p:grpSpPr>
        <p:sp>
          <p:nvSpPr>
            <p:cNvPr id="6" name="Freeform 6"/>
            <p:cNvSpPr/>
            <p:nvPr/>
          </p:nvSpPr>
          <p:spPr>
            <a:xfrm>
              <a:off x="0" y="0"/>
              <a:ext cx="807344" cy="812800"/>
            </a:xfrm>
            <a:custGeom>
              <a:avLst/>
              <a:gdLst/>
              <a:ahLst/>
              <a:cxnLst/>
              <a:rect l="l" t="t" r="r" b="b"/>
              <a:pathLst>
                <a:path w="807344" h="812800">
                  <a:moveTo>
                    <a:pt x="403672" y="0"/>
                  </a:moveTo>
                  <a:cubicBezTo>
                    <a:pt x="180730" y="0"/>
                    <a:pt x="0" y="181951"/>
                    <a:pt x="0" y="406400"/>
                  </a:cubicBezTo>
                  <a:cubicBezTo>
                    <a:pt x="0" y="630849"/>
                    <a:pt x="180730" y="812800"/>
                    <a:pt x="403672" y="812800"/>
                  </a:cubicBezTo>
                  <a:cubicBezTo>
                    <a:pt x="626614" y="812800"/>
                    <a:pt x="807344" y="630849"/>
                    <a:pt x="807344" y="406400"/>
                  </a:cubicBezTo>
                  <a:cubicBezTo>
                    <a:pt x="807344" y="181951"/>
                    <a:pt x="626614" y="0"/>
                    <a:pt x="403672" y="0"/>
                  </a:cubicBezTo>
                  <a:close/>
                </a:path>
              </a:pathLst>
            </a:custGeom>
            <a:gradFill rotWithShape="1">
              <a:gsLst>
                <a:gs pos="0">
                  <a:srgbClr val="175DB7">
                    <a:alpha val="100000"/>
                  </a:srgbClr>
                </a:gs>
                <a:gs pos="100000">
                  <a:srgbClr val="13BFAF">
                    <a:alpha val="100000"/>
                  </a:srgbClr>
                </a:gs>
              </a:gsLst>
              <a:lin ang="0"/>
            </a:gradFill>
          </p:spPr>
        </p:sp>
        <p:sp>
          <p:nvSpPr>
            <p:cNvPr id="7" name="TextBox 7"/>
            <p:cNvSpPr txBox="1"/>
            <p:nvPr/>
          </p:nvSpPr>
          <p:spPr>
            <a:xfrm>
              <a:off x="75689" y="38100"/>
              <a:ext cx="655967" cy="698500"/>
            </a:xfrm>
            <a:prstGeom prst="rect">
              <a:avLst/>
            </a:prstGeom>
          </p:spPr>
          <p:txBody>
            <a:bodyPr lIns="362440" tIns="362440" rIns="362440" bIns="362440" rtlCol="0" anchor="ctr"/>
            <a:lstStyle/>
            <a:p>
              <a:pPr algn="ctr">
                <a:lnSpc>
                  <a:spcPts val="2660"/>
                </a:lnSpc>
              </a:pPr>
              <a:endParaRPr/>
            </a:p>
          </p:txBody>
        </p:sp>
      </p:grpSp>
      <p:grpSp>
        <p:nvGrpSpPr>
          <p:cNvPr id="8" name="Group 8"/>
          <p:cNvGrpSpPr/>
          <p:nvPr/>
        </p:nvGrpSpPr>
        <p:grpSpPr>
          <a:xfrm>
            <a:off x="9102052" y="6054956"/>
            <a:ext cx="828889" cy="834491"/>
            <a:chOff x="0" y="0"/>
            <a:chExt cx="807344" cy="812800"/>
          </a:xfrm>
        </p:grpSpPr>
        <p:sp>
          <p:nvSpPr>
            <p:cNvPr id="9" name="Freeform 9"/>
            <p:cNvSpPr/>
            <p:nvPr/>
          </p:nvSpPr>
          <p:spPr>
            <a:xfrm>
              <a:off x="0" y="0"/>
              <a:ext cx="807344" cy="812800"/>
            </a:xfrm>
            <a:custGeom>
              <a:avLst/>
              <a:gdLst/>
              <a:ahLst/>
              <a:cxnLst/>
              <a:rect l="l" t="t" r="r" b="b"/>
              <a:pathLst>
                <a:path w="807344" h="812800">
                  <a:moveTo>
                    <a:pt x="403672" y="0"/>
                  </a:moveTo>
                  <a:cubicBezTo>
                    <a:pt x="180730" y="0"/>
                    <a:pt x="0" y="181951"/>
                    <a:pt x="0" y="406400"/>
                  </a:cubicBezTo>
                  <a:cubicBezTo>
                    <a:pt x="0" y="630849"/>
                    <a:pt x="180730" y="812800"/>
                    <a:pt x="403672" y="812800"/>
                  </a:cubicBezTo>
                  <a:cubicBezTo>
                    <a:pt x="626614" y="812800"/>
                    <a:pt x="807344" y="630849"/>
                    <a:pt x="807344" y="406400"/>
                  </a:cubicBezTo>
                  <a:cubicBezTo>
                    <a:pt x="807344" y="181951"/>
                    <a:pt x="626614" y="0"/>
                    <a:pt x="403672" y="0"/>
                  </a:cubicBezTo>
                  <a:close/>
                </a:path>
              </a:pathLst>
            </a:custGeom>
            <a:gradFill rotWithShape="1">
              <a:gsLst>
                <a:gs pos="0">
                  <a:srgbClr val="175DB7">
                    <a:alpha val="100000"/>
                  </a:srgbClr>
                </a:gs>
                <a:gs pos="100000">
                  <a:srgbClr val="13BFAF">
                    <a:alpha val="100000"/>
                  </a:srgbClr>
                </a:gs>
              </a:gsLst>
              <a:lin ang="0"/>
            </a:gradFill>
          </p:spPr>
        </p:sp>
        <p:sp>
          <p:nvSpPr>
            <p:cNvPr id="10" name="TextBox 10"/>
            <p:cNvSpPr txBox="1"/>
            <p:nvPr/>
          </p:nvSpPr>
          <p:spPr>
            <a:xfrm>
              <a:off x="75689" y="38100"/>
              <a:ext cx="655967" cy="698500"/>
            </a:xfrm>
            <a:prstGeom prst="rect">
              <a:avLst/>
            </a:prstGeom>
          </p:spPr>
          <p:txBody>
            <a:bodyPr lIns="362440" tIns="362440" rIns="362440" bIns="362440" rtlCol="0" anchor="ctr"/>
            <a:lstStyle/>
            <a:p>
              <a:pPr algn="ctr">
                <a:lnSpc>
                  <a:spcPts val="2660"/>
                </a:lnSpc>
              </a:pPr>
              <a:endParaRPr/>
            </a:p>
          </p:txBody>
        </p:sp>
      </p:grpSp>
      <p:sp>
        <p:nvSpPr>
          <p:cNvPr id="11" name="Freeform 11"/>
          <p:cNvSpPr/>
          <p:nvPr/>
        </p:nvSpPr>
        <p:spPr>
          <a:xfrm>
            <a:off x="9144000" y="2805837"/>
            <a:ext cx="856947" cy="1004948"/>
          </a:xfrm>
          <a:custGeom>
            <a:avLst/>
            <a:gdLst/>
            <a:ahLst/>
            <a:cxnLst/>
            <a:rect l="l" t="t" r="r" b="b"/>
            <a:pathLst>
              <a:path w="856947" h="1004948">
                <a:moveTo>
                  <a:pt x="0" y="0"/>
                </a:moveTo>
                <a:lnTo>
                  <a:pt x="856947" y="0"/>
                </a:lnTo>
                <a:lnTo>
                  <a:pt x="856947" y="1004948"/>
                </a:lnTo>
                <a:lnTo>
                  <a:pt x="0" y="1004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759492" y="4024169"/>
            <a:ext cx="1514011" cy="674423"/>
          </a:xfrm>
          <a:custGeom>
            <a:avLst/>
            <a:gdLst/>
            <a:ahLst/>
            <a:cxnLst/>
            <a:rect l="l" t="t" r="r" b="b"/>
            <a:pathLst>
              <a:path w="1514011" h="674423">
                <a:moveTo>
                  <a:pt x="0" y="0"/>
                </a:moveTo>
                <a:lnTo>
                  <a:pt x="1514011" y="0"/>
                </a:lnTo>
                <a:lnTo>
                  <a:pt x="1514011" y="674423"/>
                </a:lnTo>
                <a:lnTo>
                  <a:pt x="0" y="674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9130627" y="7203771"/>
            <a:ext cx="828889" cy="834491"/>
            <a:chOff x="0" y="0"/>
            <a:chExt cx="807344" cy="812800"/>
          </a:xfrm>
        </p:grpSpPr>
        <p:sp>
          <p:nvSpPr>
            <p:cNvPr id="14" name="Freeform 14"/>
            <p:cNvSpPr/>
            <p:nvPr/>
          </p:nvSpPr>
          <p:spPr>
            <a:xfrm>
              <a:off x="0" y="0"/>
              <a:ext cx="807344" cy="812800"/>
            </a:xfrm>
            <a:custGeom>
              <a:avLst/>
              <a:gdLst/>
              <a:ahLst/>
              <a:cxnLst/>
              <a:rect l="l" t="t" r="r" b="b"/>
              <a:pathLst>
                <a:path w="807344" h="812800">
                  <a:moveTo>
                    <a:pt x="403672" y="0"/>
                  </a:moveTo>
                  <a:cubicBezTo>
                    <a:pt x="180730" y="0"/>
                    <a:pt x="0" y="181951"/>
                    <a:pt x="0" y="406400"/>
                  </a:cubicBezTo>
                  <a:cubicBezTo>
                    <a:pt x="0" y="630849"/>
                    <a:pt x="180730" y="812800"/>
                    <a:pt x="403672" y="812800"/>
                  </a:cubicBezTo>
                  <a:cubicBezTo>
                    <a:pt x="626614" y="812800"/>
                    <a:pt x="807344" y="630849"/>
                    <a:pt x="807344" y="406400"/>
                  </a:cubicBezTo>
                  <a:cubicBezTo>
                    <a:pt x="807344" y="181951"/>
                    <a:pt x="626614" y="0"/>
                    <a:pt x="403672" y="0"/>
                  </a:cubicBezTo>
                  <a:close/>
                </a:path>
              </a:pathLst>
            </a:custGeom>
            <a:gradFill rotWithShape="1">
              <a:gsLst>
                <a:gs pos="0">
                  <a:srgbClr val="175DB7">
                    <a:alpha val="100000"/>
                  </a:srgbClr>
                </a:gs>
                <a:gs pos="100000">
                  <a:srgbClr val="13BFAF">
                    <a:alpha val="100000"/>
                  </a:srgbClr>
                </a:gs>
              </a:gsLst>
              <a:lin ang="0"/>
            </a:gradFill>
          </p:spPr>
        </p:sp>
        <p:sp>
          <p:nvSpPr>
            <p:cNvPr id="15" name="TextBox 15"/>
            <p:cNvSpPr txBox="1"/>
            <p:nvPr/>
          </p:nvSpPr>
          <p:spPr>
            <a:xfrm>
              <a:off x="75689" y="38100"/>
              <a:ext cx="655967" cy="698500"/>
            </a:xfrm>
            <a:prstGeom prst="rect">
              <a:avLst/>
            </a:prstGeom>
          </p:spPr>
          <p:txBody>
            <a:bodyPr lIns="362440" tIns="362440" rIns="362440" bIns="362440" rtlCol="0" anchor="ctr"/>
            <a:lstStyle/>
            <a:p>
              <a:pPr algn="ctr">
                <a:lnSpc>
                  <a:spcPts val="2660"/>
                </a:lnSpc>
              </a:pPr>
              <a:endParaRPr/>
            </a:p>
          </p:txBody>
        </p:sp>
      </p:grpSp>
      <p:grpSp>
        <p:nvGrpSpPr>
          <p:cNvPr id="16" name="Group 16"/>
          <p:cNvGrpSpPr/>
          <p:nvPr/>
        </p:nvGrpSpPr>
        <p:grpSpPr>
          <a:xfrm>
            <a:off x="9124667" y="8247812"/>
            <a:ext cx="828889" cy="834491"/>
            <a:chOff x="0" y="0"/>
            <a:chExt cx="807344" cy="812800"/>
          </a:xfrm>
        </p:grpSpPr>
        <p:sp>
          <p:nvSpPr>
            <p:cNvPr id="17" name="Freeform 17"/>
            <p:cNvSpPr/>
            <p:nvPr/>
          </p:nvSpPr>
          <p:spPr>
            <a:xfrm>
              <a:off x="0" y="0"/>
              <a:ext cx="807344" cy="812800"/>
            </a:xfrm>
            <a:custGeom>
              <a:avLst/>
              <a:gdLst/>
              <a:ahLst/>
              <a:cxnLst/>
              <a:rect l="l" t="t" r="r" b="b"/>
              <a:pathLst>
                <a:path w="807344" h="812800">
                  <a:moveTo>
                    <a:pt x="403672" y="0"/>
                  </a:moveTo>
                  <a:cubicBezTo>
                    <a:pt x="180730" y="0"/>
                    <a:pt x="0" y="181951"/>
                    <a:pt x="0" y="406400"/>
                  </a:cubicBezTo>
                  <a:cubicBezTo>
                    <a:pt x="0" y="630849"/>
                    <a:pt x="180730" y="812800"/>
                    <a:pt x="403672" y="812800"/>
                  </a:cubicBezTo>
                  <a:cubicBezTo>
                    <a:pt x="626614" y="812800"/>
                    <a:pt x="807344" y="630849"/>
                    <a:pt x="807344" y="406400"/>
                  </a:cubicBezTo>
                  <a:cubicBezTo>
                    <a:pt x="807344" y="181951"/>
                    <a:pt x="626614" y="0"/>
                    <a:pt x="403672" y="0"/>
                  </a:cubicBezTo>
                  <a:close/>
                </a:path>
              </a:pathLst>
            </a:custGeom>
            <a:gradFill rotWithShape="1">
              <a:gsLst>
                <a:gs pos="0">
                  <a:srgbClr val="175DB7">
                    <a:alpha val="100000"/>
                  </a:srgbClr>
                </a:gs>
                <a:gs pos="100000">
                  <a:srgbClr val="13BFAF">
                    <a:alpha val="100000"/>
                  </a:srgbClr>
                </a:gs>
              </a:gsLst>
              <a:lin ang="0"/>
            </a:gradFill>
          </p:spPr>
        </p:sp>
        <p:sp>
          <p:nvSpPr>
            <p:cNvPr id="18" name="TextBox 18"/>
            <p:cNvSpPr txBox="1"/>
            <p:nvPr/>
          </p:nvSpPr>
          <p:spPr>
            <a:xfrm>
              <a:off x="75689" y="38100"/>
              <a:ext cx="655967" cy="698500"/>
            </a:xfrm>
            <a:prstGeom prst="rect">
              <a:avLst/>
            </a:prstGeom>
          </p:spPr>
          <p:txBody>
            <a:bodyPr lIns="362440" tIns="362440" rIns="362440" bIns="362440" rtlCol="0" anchor="ctr"/>
            <a:lstStyle/>
            <a:p>
              <a:pPr algn="ctr">
                <a:lnSpc>
                  <a:spcPts val="2660"/>
                </a:lnSpc>
              </a:pPr>
              <a:endParaRPr/>
            </a:p>
          </p:txBody>
        </p:sp>
      </p:grpSp>
      <p:grpSp>
        <p:nvGrpSpPr>
          <p:cNvPr id="19" name="Group 19"/>
          <p:cNvGrpSpPr/>
          <p:nvPr/>
        </p:nvGrpSpPr>
        <p:grpSpPr>
          <a:xfrm>
            <a:off x="9102052" y="4911976"/>
            <a:ext cx="828889" cy="834491"/>
            <a:chOff x="0" y="0"/>
            <a:chExt cx="807344" cy="812800"/>
          </a:xfrm>
        </p:grpSpPr>
        <p:sp>
          <p:nvSpPr>
            <p:cNvPr id="20" name="Freeform 20"/>
            <p:cNvSpPr/>
            <p:nvPr/>
          </p:nvSpPr>
          <p:spPr>
            <a:xfrm>
              <a:off x="0" y="0"/>
              <a:ext cx="807344" cy="812800"/>
            </a:xfrm>
            <a:custGeom>
              <a:avLst/>
              <a:gdLst/>
              <a:ahLst/>
              <a:cxnLst/>
              <a:rect l="l" t="t" r="r" b="b"/>
              <a:pathLst>
                <a:path w="807344" h="812800">
                  <a:moveTo>
                    <a:pt x="403672" y="0"/>
                  </a:moveTo>
                  <a:cubicBezTo>
                    <a:pt x="180730" y="0"/>
                    <a:pt x="0" y="181951"/>
                    <a:pt x="0" y="406400"/>
                  </a:cubicBezTo>
                  <a:cubicBezTo>
                    <a:pt x="0" y="630849"/>
                    <a:pt x="180730" y="812800"/>
                    <a:pt x="403672" y="812800"/>
                  </a:cubicBezTo>
                  <a:cubicBezTo>
                    <a:pt x="626614" y="812800"/>
                    <a:pt x="807344" y="630849"/>
                    <a:pt x="807344" y="406400"/>
                  </a:cubicBezTo>
                  <a:cubicBezTo>
                    <a:pt x="807344" y="181951"/>
                    <a:pt x="626614" y="0"/>
                    <a:pt x="403672" y="0"/>
                  </a:cubicBezTo>
                  <a:close/>
                </a:path>
              </a:pathLst>
            </a:custGeom>
            <a:gradFill rotWithShape="1">
              <a:gsLst>
                <a:gs pos="0">
                  <a:srgbClr val="175DB7">
                    <a:alpha val="100000"/>
                  </a:srgbClr>
                </a:gs>
                <a:gs pos="100000">
                  <a:srgbClr val="13BFAF">
                    <a:alpha val="100000"/>
                  </a:srgbClr>
                </a:gs>
              </a:gsLst>
              <a:lin ang="0"/>
            </a:gradFill>
          </p:spPr>
        </p:sp>
        <p:sp>
          <p:nvSpPr>
            <p:cNvPr id="21" name="TextBox 21"/>
            <p:cNvSpPr txBox="1"/>
            <p:nvPr/>
          </p:nvSpPr>
          <p:spPr>
            <a:xfrm>
              <a:off x="75689" y="38100"/>
              <a:ext cx="655967" cy="698500"/>
            </a:xfrm>
            <a:prstGeom prst="rect">
              <a:avLst/>
            </a:prstGeom>
          </p:spPr>
          <p:txBody>
            <a:bodyPr lIns="362440" tIns="362440" rIns="362440" bIns="362440" rtlCol="0" anchor="ctr"/>
            <a:lstStyle/>
            <a:p>
              <a:pPr algn="ctr">
                <a:lnSpc>
                  <a:spcPts val="2660"/>
                </a:lnSpc>
              </a:pPr>
              <a:endParaRPr/>
            </a:p>
          </p:txBody>
        </p:sp>
      </p:grpSp>
      <p:sp>
        <p:nvSpPr>
          <p:cNvPr id="22" name="Freeform 22"/>
          <p:cNvSpPr/>
          <p:nvPr/>
        </p:nvSpPr>
        <p:spPr>
          <a:xfrm>
            <a:off x="9072907" y="6031411"/>
            <a:ext cx="858035" cy="858035"/>
          </a:xfrm>
          <a:custGeom>
            <a:avLst/>
            <a:gdLst/>
            <a:ahLst/>
            <a:cxnLst/>
            <a:rect l="l" t="t" r="r" b="b"/>
            <a:pathLst>
              <a:path w="858035" h="858035">
                <a:moveTo>
                  <a:pt x="0" y="0"/>
                </a:moveTo>
                <a:lnTo>
                  <a:pt x="858035" y="0"/>
                </a:lnTo>
                <a:lnTo>
                  <a:pt x="858035" y="858035"/>
                </a:lnTo>
                <a:lnTo>
                  <a:pt x="0" y="8580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9049711" y="7194246"/>
            <a:ext cx="1174858" cy="766862"/>
          </a:xfrm>
          <a:custGeom>
            <a:avLst/>
            <a:gdLst/>
            <a:ahLst/>
            <a:cxnLst/>
            <a:rect l="l" t="t" r="r" b="b"/>
            <a:pathLst>
              <a:path w="1174858" h="766862">
                <a:moveTo>
                  <a:pt x="0" y="0"/>
                </a:moveTo>
                <a:lnTo>
                  <a:pt x="1174857" y="0"/>
                </a:lnTo>
                <a:lnTo>
                  <a:pt x="1174857" y="766862"/>
                </a:lnTo>
                <a:lnTo>
                  <a:pt x="0" y="7668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a:off x="9216020" y="4940551"/>
            <a:ext cx="684849" cy="700124"/>
          </a:xfrm>
          <a:custGeom>
            <a:avLst/>
            <a:gdLst/>
            <a:ahLst/>
            <a:cxnLst/>
            <a:rect l="l" t="t" r="r" b="b"/>
            <a:pathLst>
              <a:path w="684849" h="700124">
                <a:moveTo>
                  <a:pt x="0" y="0"/>
                </a:moveTo>
                <a:lnTo>
                  <a:pt x="684849" y="0"/>
                </a:lnTo>
                <a:lnTo>
                  <a:pt x="684849" y="700124"/>
                </a:lnTo>
                <a:lnTo>
                  <a:pt x="0" y="7001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5" name="Freeform 25"/>
          <p:cNvSpPr/>
          <p:nvPr/>
        </p:nvSpPr>
        <p:spPr>
          <a:xfrm>
            <a:off x="9293690" y="8368068"/>
            <a:ext cx="557567" cy="557567"/>
          </a:xfrm>
          <a:custGeom>
            <a:avLst/>
            <a:gdLst/>
            <a:ahLst/>
            <a:cxnLst/>
            <a:rect l="l" t="t" r="r" b="b"/>
            <a:pathLst>
              <a:path w="557567" h="557567">
                <a:moveTo>
                  <a:pt x="0" y="0"/>
                </a:moveTo>
                <a:lnTo>
                  <a:pt x="557567" y="0"/>
                </a:lnTo>
                <a:lnTo>
                  <a:pt x="557567" y="557567"/>
                </a:lnTo>
                <a:lnTo>
                  <a:pt x="0" y="5575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6" name="Group 26"/>
          <p:cNvGrpSpPr/>
          <p:nvPr/>
        </p:nvGrpSpPr>
        <p:grpSpPr>
          <a:xfrm>
            <a:off x="1225580" y="2671496"/>
            <a:ext cx="889936" cy="834491"/>
            <a:chOff x="0" y="0"/>
            <a:chExt cx="866804" cy="812800"/>
          </a:xfrm>
        </p:grpSpPr>
        <p:sp>
          <p:nvSpPr>
            <p:cNvPr id="27" name="Freeform 27"/>
            <p:cNvSpPr/>
            <p:nvPr/>
          </p:nvSpPr>
          <p:spPr>
            <a:xfrm>
              <a:off x="0" y="0"/>
              <a:ext cx="866804" cy="812800"/>
            </a:xfrm>
            <a:custGeom>
              <a:avLst/>
              <a:gdLst/>
              <a:ahLst/>
              <a:cxnLst/>
              <a:rect l="l" t="t" r="r" b="b"/>
              <a:pathLst>
                <a:path w="866804" h="812800">
                  <a:moveTo>
                    <a:pt x="433402" y="0"/>
                  </a:moveTo>
                  <a:cubicBezTo>
                    <a:pt x="194041" y="0"/>
                    <a:pt x="0" y="181951"/>
                    <a:pt x="0" y="406400"/>
                  </a:cubicBezTo>
                  <a:cubicBezTo>
                    <a:pt x="0" y="630849"/>
                    <a:pt x="194041" y="812800"/>
                    <a:pt x="433402" y="812800"/>
                  </a:cubicBezTo>
                  <a:cubicBezTo>
                    <a:pt x="672763" y="812800"/>
                    <a:pt x="866804" y="630849"/>
                    <a:pt x="866804" y="406400"/>
                  </a:cubicBezTo>
                  <a:cubicBezTo>
                    <a:pt x="866804" y="181951"/>
                    <a:pt x="672763" y="0"/>
                    <a:pt x="433402" y="0"/>
                  </a:cubicBezTo>
                  <a:close/>
                </a:path>
              </a:pathLst>
            </a:custGeom>
            <a:gradFill rotWithShape="1">
              <a:gsLst>
                <a:gs pos="0">
                  <a:srgbClr val="175DB7">
                    <a:alpha val="100000"/>
                  </a:srgbClr>
                </a:gs>
                <a:gs pos="100000">
                  <a:srgbClr val="13BFAF">
                    <a:alpha val="100000"/>
                  </a:srgbClr>
                </a:gs>
              </a:gsLst>
              <a:lin ang="0"/>
            </a:gradFill>
          </p:spPr>
        </p:sp>
        <p:sp>
          <p:nvSpPr>
            <p:cNvPr id="28" name="TextBox 28"/>
            <p:cNvSpPr txBox="1"/>
            <p:nvPr/>
          </p:nvSpPr>
          <p:spPr>
            <a:xfrm>
              <a:off x="81263" y="38100"/>
              <a:ext cx="704278" cy="698500"/>
            </a:xfrm>
            <a:prstGeom prst="rect">
              <a:avLst/>
            </a:prstGeom>
          </p:spPr>
          <p:txBody>
            <a:bodyPr lIns="362440" tIns="362440" rIns="362440" bIns="362440" rtlCol="0" anchor="ctr"/>
            <a:lstStyle/>
            <a:p>
              <a:pPr algn="ctr">
                <a:lnSpc>
                  <a:spcPts val="2660"/>
                </a:lnSpc>
              </a:pPr>
              <a:endParaRPr/>
            </a:p>
          </p:txBody>
        </p:sp>
      </p:grpSp>
      <p:grpSp>
        <p:nvGrpSpPr>
          <p:cNvPr id="29" name="Group 29"/>
          <p:cNvGrpSpPr/>
          <p:nvPr/>
        </p:nvGrpSpPr>
        <p:grpSpPr>
          <a:xfrm>
            <a:off x="1225580" y="3753630"/>
            <a:ext cx="889936" cy="834491"/>
            <a:chOff x="0" y="0"/>
            <a:chExt cx="866804" cy="812800"/>
          </a:xfrm>
        </p:grpSpPr>
        <p:sp>
          <p:nvSpPr>
            <p:cNvPr id="30" name="Freeform 30"/>
            <p:cNvSpPr/>
            <p:nvPr/>
          </p:nvSpPr>
          <p:spPr>
            <a:xfrm>
              <a:off x="0" y="0"/>
              <a:ext cx="866804" cy="812800"/>
            </a:xfrm>
            <a:custGeom>
              <a:avLst/>
              <a:gdLst/>
              <a:ahLst/>
              <a:cxnLst/>
              <a:rect l="l" t="t" r="r" b="b"/>
              <a:pathLst>
                <a:path w="866804" h="812800">
                  <a:moveTo>
                    <a:pt x="433402" y="0"/>
                  </a:moveTo>
                  <a:cubicBezTo>
                    <a:pt x="194041" y="0"/>
                    <a:pt x="0" y="181951"/>
                    <a:pt x="0" y="406400"/>
                  </a:cubicBezTo>
                  <a:cubicBezTo>
                    <a:pt x="0" y="630849"/>
                    <a:pt x="194041" y="812800"/>
                    <a:pt x="433402" y="812800"/>
                  </a:cubicBezTo>
                  <a:cubicBezTo>
                    <a:pt x="672763" y="812800"/>
                    <a:pt x="866804" y="630849"/>
                    <a:pt x="866804" y="406400"/>
                  </a:cubicBezTo>
                  <a:cubicBezTo>
                    <a:pt x="866804" y="181951"/>
                    <a:pt x="672763" y="0"/>
                    <a:pt x="433402" y="0"/>
                  </a:cubicBezTo>
                  <a:close/>
                </a:path>
              </a:pathLst>
            </a:custGeom>
            <a:gradFill rotWithShape="1">
              <a:gsLst>
                <a:gs pos="0">
                  <a:srgbClr val="175DB7">
                    <a:alpha val="100000"/>
                  </a:srgbClr>
                </a:gs>
                <a:gs pos="100000">
                  <a:srgbClr val="13BFAF">
                    <a:alpha val="100000"/>
                  </a:srgbClr>
                </a:gs>
              </a:gsLst>
              <a:lin ang="0"/>
            </a:gradFill>
          </p:spPr>
        </p:sp>
        <p:sp>
          <p:nvSpPr>
            <p:cNvPr id="31" name="TextBox 31"/>
            <p:cNvSpPr txBox="1"/>
            <p:nvPr/>
          </p:nvSpPr>
          <p:spPr>
            <a:xfrm>
              <a:off x="81263" y="38100"/>
              <a:ext cx="704278" cy="698500"/>
            </a:xfrm>
            <a:prstGeom prst="rect">
              <a:avLst/>
            </a:prstGeom>
          </p:spPr>
          <p:txBody>
            <a:bodyPr lIns="362440" tIns="362440" rIns="362440" bIns="362440" rtlCol="0" anchor="ctr"/>
            <a:lstStyle/>
            <a:p>
              <a:pPr algn="ctr">
                <a:lnSpc>
                  <a:spcPts val="2660"/>
                </a:lnSpc>
              </a:pPr>
              <a:endParaRPr/>
            </a:p>
          </p:txBody>
        </p:sp>
      </p:grpSp>
      <p:grpSp>
        <p:nvGrpSpPr>
          <p:cNvPr id="32" name="Group 32"/>
          <p:cNvGrpSpPr/>
          <p:nvPr/>
        </p:nvGrpSpPr>
        <p:grpSpPr>
          <a:xfrm>
            <a:off x="1225580" y="4835765"/>
            <a:ext cx="889936" cy="834491"/>
            <a:chOff x="0" y="0"/>
            <a:chExt cx="866804" cy="812800"/>
          </a:xfrm>
        </p:grpSpPr>
        <p:sp>
          <p:nvSpPr>
            <p:cNvPr id="33" name="Freeform 33"/>
            <p:cNvSpPr/>
            <p:nvPr/>
          </p:nvSpPr>
          <p:spPr>
            <a:xfrm>
              <a:off x="0" y="0"/>
              <a:ext cx="866804" cy="812800"/>
            </a:xfrm>
            <a:custGeom>
              <a:avLst/>
              <a:gdLst/>
              <a:ahLst/>
              <a:cxnLst/>
              <a:rect l="l" t="t" r="r" b="b"/>
              <a:pathLst>
                <a:path w="866804" h="812800">
                  <a:moveTo>
                    <a:pt x="433402" y="0"/>
                  </a:moveTo>
                  <a:cubicBezTo>
                    <a:pt x="194041" y="0"/>
                    <a:pt x="0" y="181951"/>
                    <a:pt x="0" y="406400"/>
                  </a:cubicBezTo>
                  <a:cubicBezTo>
                    <a:pt x="0" y="630849"/>
                    <a:pt x="194041" y="812800"/>
                    <a:pt x="433402" y="812800"/>
                  </a:cubicBezTo>
                  <a:cubicBezTo>
                    <a:pt x="672763" y="812800"/>
                    <a:pt x="866804" y="630849"/>
                    <a:pt x="866804" y="406400"/>
                  </a:cubicBezTo>
                  <a:cubicBezTo>
                    <a:pt x="866804" y="181951"/>
                    <a:pt x="672763" y="0"/>
                    <a:pt x="433402" y="0"/>
                  </a:cubicBezTo>
                  <a:close/>
                </a:path>
              </a:pathLst>
            </a:custGeom>
            <a:gradFill rotWithShape="1">
              <a:gsLst>
                <a:gs pos="0">
                  <a:srgbClr val="175DB7">
                    <a:alpha val="100000"/>
                  </a:srgbClr>
                </a:gs>
                <a:gs pos="100000">
                  <a:srgbClr val="13BFAF">
                    <a:alpha val="100000"/>
                  </a:srgbClr>
                </a:gs>
              </a:gsLst>
              <a:lin ang="0"/>
            </a:gradFill>
          </p:spPr>
        </p:sp>
        <p:sp>
          <p:nvSpPr>
            <p:cNvPr id="34" name="TextBox 34"/>
            <p:cNvSpPr txBox="1"/>
            <p:nvPr/>
          </p:nvSpPr>
          <p:spPr>
            <a:xfrm>
              <a:off x="81263" y="38100"/>
              <a:ext cx="704278" cy="698500"/>
            </a:xfrm>
            <a:prstGeom prst="rect">
              <a:avLst/>
            </a:prstGeom>
          </p:spPr>
          <p:txBody>
            <a:bodyPr lIns="362440" tIns="362440" rIns="362440" bIns="362440" rtlCol="0" anchor="ctr"/>
            <a:lstStyle/>
            <a:p>
              <a:pPr algn="ctr">
                <a:lnSpc>
                  <a:spcPts val="2660"/>
                </a:lnSpc>
              </a:pPr>
              <a:endParaRPr/>
            </a:p>
          </p:txBody>
        </p:sp>
      </p:grpSp>
      <p:grpSp>
        <p:nvGrpSpPr>
          <p:cNvPr id="35" name="Group 35"/>
          <p:cNvGrpSpPr/>
          <p:nvPr/>
        </p:nvGrpSpPr>
        <p:grpSpPr>
          <a:xfrm>
            <a:off x="1225580" y="5917899"/>
            <a:ext cx="889936" cy="834491"/>
            <a:chOff x="0" y="0"/>
            <a:chExt cx="866804" cy="812800"/>
          </a:xfrm>
        </p:grpSpPr>
        <p:sp>
          <p:nvSpPr>
            <p:cNvPr id="36" name="Freeform 36"/>
            <p:cNvSpPr/>
            <p:nvPr/>
          </p:nvSpPr>
          <p:spPr>
            <a:xfrm>
              <a:off x="0" y="0"/>
              <a:ext cx="866804" cy="812800"/>
            </a:xfrm>
            <a:custGeom>
              <a:avLst/>
              <a:gdLst/>
              <a:ahLst/>
              <a:cxnLst/>
              <a:rect l="l" t="t" r="r" b="b"/>
              <a:pathLst>
                <a:path w="866804" h="812800">
                  <a:moveTo>
                    <a:pt x="433402" y="0"/>
                  </a:moveTo>
                  <a:cubicBezTo>
                    <a:pt x="194041" y="0"/>
                    <a:pt x="0" y="181951"/>
                    <a:pt x="0" y="406400"/>
                  </a:cubicBezTo>
                  <a:cubicBezTo>
                    <a:pt x="0" y="630849"/>
                    <a:pt x="194041" y="812800"/>
                    <a:pt x="433402" y="812800"/>
                  </a:cubicBezTo>
                  <a:cubicBezTo>
                    <a:pt x="672763" y="812800"/>
                    <a:pt x="866804" y="630849"/>
                    <a:pt x="866804" y="406400"/>
                  </a:cubicBezTo>
                  <a:cubicBezTo>
                    <a:pt x="866804" y="181951"/>
                    <a:pt x="672763" y="0"/>
                    <a:pt x="433402" y="0"/>
                  </a:cubicBezTo>
                  <a:close/>
                </a:path>
              </a:pathLst>
            </a:custGeom>
            <a:gradFill rotWithShape="1">
              <a:gsLst>
                <a:gs pos="0">
                  <a:srgbClr val="175DB7">
                    <a:alpha val="100000"/>
                  </a:srgbClr>
                </a:gs>
                <a:gs pos="100000">
                  <a:srgbClr val="13BFAF">
                    <a:alpha val="100000"/>
                  </a:srgbClr>
                </a:gs>
              </a:gsLst>
              <a:lin ang="0"/>
            </a:gradFill>
          </p:spPr>
        </p:sp>
        <p:sp>
          <p:nvSpPr>
            <p:cNvPr id="37" name="TextBox 37"/>
            <p:cNvSpPr txBox="1"/>
            <p:nvPr/>
          </p:nvSpPr>
          <p:spPr>
            <a:xfrm>
              <a:off x="81263" y="38100"/>
              <a:ext cx="704278" cy="698500"/>
            </a:xfrm>
            <a:prstGeom prst="rect">
              <a:avLst/>
            </a:prstGeom>
          </p:spPr>
          <p:txBody>
            <a:bodyPr lIns="362440" tIns="362440" rIns="362440" bIns="362440" rtlCol="0" anchor="ctr"/>
            <a:lstStyle/>
            <a:p>
              <a:pPr algn="ctr">
                <a:lnSpc>
                  <a:spcPts val="2660"/>
                </a:lnSpc>
              </a:pPr>
              <a:endParaRPr/>
            </a:p>
          </p:txBody>
        </p:sp>
      </p:grpSp>
      <p:grpSp>
        <p:nvGrpSpPr>
          <p:cNvPr id="38" name="Group 38"/>
          <p:cNvGrpSpPr/>
          <p:nvPr/>
        </p:nvGrpSpPr>
        <p:grpSpPr>
          <a:xfrm>
            <a:off x="1225580" y="7000034"/>
            <a:ext cx="889936" cy="834491"/>
            <a:chOff x="0" y="0"/>
            <a:chExt cx="866804" cy="812800"/>
          </a:xfrm>
        </p:grpSpPr>
        <p:sp>
          <p:nvSpPr>
            <p:cNvPr id="39" name="Freeform 39"/>
            <p:cNvSpPr/>
            <p:nvPr/>
          </p:nvSpPr>
          <p:spPr>
            <a:xfrm>
              <a:off x="0" y="0"/>
              <a:ext cx="866804" cy="812800"/>
            </a:xfrm>
            <a:custGeom>
              <a:avLst/>
              <a:gdLst/>
              <a:ahLst/>
              <a:cxnLst/>
              <a:rect l="l" t="t" r="r" b="b"/>
              <a:pathLst>
                <a:path w="866804" h="812800">
                  <a:moveTo>
                    <a:pt x="433402" y="0"/>
                  </a:moveTo>
                  <a:cubicBezTo>
                    <a:pt x="194041" y="0"/>
                    <a:pt x="0" y="181951"/>
                    <a:pt x="0" y="406400"/>
                  </a:cubicBezTo>
                  <a:cubicBezTo>
                    <a:pt x="0" y="630849"/>
                    <a:pt x="194041" y="812800"/>
                    <a:pt x="433402" y="812800"/>
                  </a:cubicBezTo>
                  <a:cubicBezTo>
                    <a:pt x="672763" y="812800"/>
                    <a:pt x="866804" y="630849"/>
                    <a:pt x="866804" y="406400"/>
                  </a:cubicBezTo>
                  <a:cubicBezTo>
                    <a:pt x="866804" y="181951"/>
                    <a:pt x="672763" y="0"/>
                    <a:pt x="433402" y="0"/>
                  </a:cubicBezTo>
                  <a:close/>
                </a:path>
              </a:pathLst>
            </a:custGeom>
            <a:gradFill rotWithShape="1">
              <a:gsLst>
                <a:gs pos="0">
                  <a:srgbClr val="175DB7">
                    <a:alpha val="100000"/>
                  </a:srgbClr>
                </a:gs>
                <a:gs pos="100000">
                  <a:srgbClr val="13BFAF">
                    <a:alpha val="100000"/>
                  </a:srgbClr>
                </a:gs>
              </a:gsLst>
              <a:lin ang="0"/>
            </a:gradFill>
          </p:spPr>
        </p:sp>
        <p:sp>
          <p:nvSpPr>
            <p:cNvPr id="40" name="TextBox 40"/>
            <p:cNvSpPr txBox="1"/>
            <p:nvPr/>
          </p:nvSpPr>
          <p:spPr>
            <a:xfrm>
              <a:off x="81263" y="38100"/>
              <a:ext cx="704278" cy="698500"/>
            </a:xfrm>
            <a:prstGeom prst="rect">
              <a:avLst/>
            </a:prstGeom>
          </p:spPr>
          <p:txBody>
            <a:bodyPr lIns="362440" tIns="362440" rIns="362440" bIns="362440" rtlCol="0" anchor="ctr"/>
            <a:lstStyle/>
            <a:p>
              <a:pPr algn="ctr">
                <a:lnSpc>
                  <a:spcPts val="2660"/>
                </a:lnSpc>
              </a:pPr>
              <a:endParaRPr/>
            </a:p>
          </p:txBody>
        </p:sp>
      </p:grpSp>
      <p:grpSp>
        <p:nvGrpSpPr>
          <p:cNvPr id="41" name="Group 41"/>
          <p:cNvGrpSpPr/>
          <p:nvPr/>
        </p:nvGrpSpPr>
        <p:grpSpPr>
          <a:xfrm>
            <a:off x="1225580" y="8082168"/>
            <a:ext cx="889936" cy="834491"/>
            <a:chOff x="0" y="0"/>
            <a:chExt cx="866804" cy="812800"/>
          </a:xfrm>
        </p:grpSpPr>
        <p:sp>
          <p:nvSpPr>
            <p:cNvPr id="42" name="Freeform 42"/>
            <p:cNvSpPr/>
            <p:nvPr/>
          </p:nvSpPr>
          <p:spPr>
            <a:xfrm>
              <a:off x="0" y="0"/>
              <a:ext cx="866804" cy="812800"/>
            </a:xfrm>
            <a:custGeom>
              <a:avLst/>
              <a:gdLst/>
              <a:ahLst/>
              <a:cxnLst/>
              <a:rect l="l" t="t" r="r" b="b"/>
              <a:pathLst>
                <a:path w="866804" h="812800">
                  <a:moveTo>
                    <a:pt x="433402" y="0"/>
                  </a:moveTo>
                  <a:cubicBezTo>
                    <a:pt x="194041" y="0"/>
                    <a:pt x="0" y="181951"/>
                    <a:pt x="0" y="406400"/>
                  </a:cubicBezTo>
                  <a:cubicBezTo>
                    <a:pt x="0" y="630849"/>
                    <a:pt x="194041" y="812800"/>
                    <a:pt x="433402" y="812800"/>
                  </a:cubicBezTo>
                  <a:cubicBezTo>
                    <a:pt x="672763" y="812800"/>
                    <a:pt x="866804" y="630849"/>
                    <a:pt x="866804" y="406400"/>
                  </a:cubicBezTo>
                  <a:cubicBezTo>
                    <a:pt x="866804" y="181951"/>
                    <a:pt x="672763" y="0"/>
                    <a:pt x="433402" y="0"/>
                  </a:cubicBezTo>
                  <a:close/>
                </a:path>
              </a:pathLst>
            </a:custGeom>
            <a:gradFill rotWithShape="1">
              <a:gsLst>
                <a:gs pos="0">
                  <a:srgbClr val="175DB7">
                    <a:alpha val="100000"/>
                  </a:srgbClr>
                </a:gs>
                <a:gs pos="100000">
                  <a:srgbClr val="13BFAF">
                    <a:alpha val="100000"/>
                  </a:srgbClr>
                </a:gs>
              </a:gsLst>
              <a:lin ang="0"/>
            </a:gradFill>
          </p:spPr>
        </p:sp>
        <p:sp>
          <p:nvSpPr>
            <p:cNvPr id="43" name="TextBox 43"/>
            <p:cNvSpPr txBox="1"/>
            <p:nvPr/>
          </p:nvSpPr>
          <p:spPr>
            <a:xfrm>
              <a:off x="81263" y="38100"/>
              <a:ext cx="704278" cy="698500"/>
            </a:xfrm>
            <a:prstGeom prst="rect">
              <a:avLst/>
            </a:prstGeom>
          </p:spPr>
          <p:txBody>
            <a:bodyPr lIns="362440" tIns="362440" rIns="362440" bIns="362440" rtlCol="0" anchor="ctr"/>
            <a:lstStyle/>
            <a:p>
              <a:pPr algn="ctr">
                <a:lnSpc>
                  <a:spcPts val="2660"/>
                </a:lnSpc>
              </a:pPr>
              <a:endParaRPr/>
            </a:p>
          </p:txBody>
        </p:sp>
      </p:grpSp>
      <p:sp>
        <p:nvSpPr>
          <p:cNvPr id="44" name="Freeform 44"/>
          <p:cNvSpPr/>
          <p:nvPr/>
        </p:nvSpPr>
        <p:spPr>
          <a:xfrm>
            <a:off x="1210221" y="3677432"/>
            <a:ext cx="1024983" cy="1024983"/>
          </a:xfrm>
          <a:custGeom>
            <a:avLst/>
            <a:gdLst/>
            <a:ahLst/>
            <a:cxnLst/>
            <a:rect l="l" t="t" r="r" b="b"/>
            <a:pathLst>
              <a:path w="1024983" h="1024983">
                <a:moveTo>
                  <a:pt x="0" y="0"/>
                </a:moveTo>
                <a:lnTo>
                  <a:pt x="1024983" y="0"/>
                </a:lnTo>
                <a:lnTo>
                  <a:pt x="1024983" y="1024983"/>
                </a:lnTo>
                <a:lnTo>
                  <a:pt x="0" y="10249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5" name="Freeform 45"/>
          <p:cNvSpPr/>
          <p:nvPr/>
        </p:nvSpPr>
        <p:spPr>
          <a:xfrm>
            <a:off x="1061203" y="5970423"/>
            <a:ext cx="1054313" cy="562886"/>
          </a:xfrm>
          <a:custGeom>
            <a:avLst/>
            <a:gdLst/>
            <a:ahLst/>
            <a:cxnLst/>
            <a:rect l="l" t="t" r="r" b="b"/>
            <a:pathLst>
              <a:path w="1054313" h="562886">
                <a:moveTo>
                  <a:pt x="0" y="0"/>
                </a:moveTo>
                <a:lnTo>
                  <a:pt x="1054313" y="0"/>
                </a:lnTo>
                <a:lnTo>
                  <a:pt x="1054313" y="562886"/>
                </a:lnTo>
                <a:lnTo>
                  <a:pt x="0" y="56288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46" name="Freeform 46"/>
          <p:cNvSpPr/>
          <p:nvPr/>
        </p:nvSpPr>
        <p:spPr>
          <a:xfrm>
            <a:off x="1370182" y="2724152"/>
            <a:ext cx="691415" cy="667530"/>
          </a:xfrm>
          <a:custGeom>
            <a:avLst/>
            <a:gdLst/>
            <a:ahLst/>
            <a:cxnLst/>
            <a:rect l="l" t="t" r="r" b="b"/>
            <a:pathLst>
              <a:path w="691415" h="667530">
                <a:moveTo>
                  <a:pt x="0" y="0"/>
                </a:moveTo>
                <a:lnTo>
                  <a:pt x="691415" y="0"/>
                </a:lnTo>
                <a:lnTo>
                  <a:pt x="691415" y="667530"/>
                </a:lnTo>
                <a:lnTo>
                  <a:pt x="0" y="66753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47" name="Freeform 47"/>
          <p:cNvSpPr/>
          <p:nvPr/>
        </p:nvSpPr>
        <p:spPr>
          <a:xfrm>
            <a:off x="1238420" y="4721465"/>
            <a:ext cx="1044409" cy="943766"/>
          </a:xfrm>
          <a:custGeom>
            <a:avLst/>
            <a:gdLst/>
            <a:ahLst/>
            <a:cxnLst/>
            <a:rect l="l" t="t" r="r" b="b"/>
            <a:pathLst>
              <a:path w="1044409" h="943766">
                <a:moveTo>
                  <a:pt x="0" y="0"/>
                </a:moveTo>
                <a:lnTo>
                  <a:pt x="1044409" y="0"/>
                </a:lnTo>
                <a:lnTo>
                  <a:pt x="1044409" y="943765"/>
                </a:lnTo>
                <a:lnTo>
                  <a:pt x="0" y="94376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8" name="Freeform 48"/>
          <p:cNvSpPr/>
          <p:nvPr/>
        </p:nvSpPr>
        <p:spPr>
          <a:xfrm>
            <a:off x="1293918" y="7038140"/>
            <a:ext cx="753260" cy="753260"/>
          </a:xfrm>
          <a:custGeom>
            <a:avLst/>
            <a:gdLst/>
            <a:ahLst/>
            <a:cxnLst/>
            <a:rect l="l" t="t" r="r" b="b"/>
            <a:pathLst>
              <a:path w="753260" h="753260">
                <a:moveTo>
                  <a:pt x="0" y="0"/>
                </a:moveTo>
                <a:lnTo>
                  <a:pt x="753260" y="0"/>
                </a:lnTo>
                <a:lnTo>
                  <a:pt x="753260" y="753260"/>
                </a:lnTo>
                <a:lnTo>
                  <a:pt x="0" y="75326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9" name="Freeform 49"/>
          <p:cNvSpPr/>
          <p:nvPr/>
        </p:nvSpPr>
        <p:spPr>
          <a:xfrm>
            <a:off x="968561" y="8082168"/>
            <a:ext cx="1266643" cy="755380"/>
          </a:xfrm>
          <a:custGeom>
            <a:avLst/>
            <a:gdLst/>
            <a:ahLst/>
            <a:cxnLst/>
            <a:rect l="l" t="t" r="r" b="b"/>
            <a:pathLst>
              <a:path w="1266643" h="755380">
                <a:moveTo>
                  <a:pt x="0" y="0"/>
                </a:moveTo>
                <a:lnTo>
                  <a:pt x="1266643" y="0"/>
                </a:lnTo>
                <a:lnTo>
                  <a:pt x="1266643" y="755380"/>
                </a:lnTo>
                <a:lnTo>
                  <a:pt x="0" y="75538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50" name="TextBox 50"/>
          <p:cNvSpPr txBox="1"/>
          <p:nvPr/>
        </p:nvSpPr>
        <p:spPr>
          <a:xfrm>
            <a:off x="3675503" y="827806"/>
            <a:ext cx="11048022" cy="1143154"/>
          </a:xfrm>
          <a:prstGeom prst="rect">
            <a:avLst/>
          </a:prstGeom>
        </p:spPr>
        <p:txBody>
          <a:bodyPr lIns="0" tIns="0" rIns="0" bIns="0" rtlCol="0" anchor="t">
            <a:spAutoFit/>
          </a:bodyPr>
          <a:lstStyle/>
          <a:p>
            <a:pPr algn="l">
              <a:lnSpc>
                <a:spcPts val="4446"/>
              </a:lnSpc>
            </a:pPr>
            <a:r>
              <a:rPr lang="en-US" sz="4446" b="1">
                <a:solidFill>
                  <a:srgbClr val="37B4BE"/>
                </a:solidFill>
                <a:latin typeface="Montserrat Bold"/>
                <a:ea typeface="Montserrat Bold"/>
                <a:cs typeface="Montserrat Bold"/>
                <a:sym typeface="Montserrat Bold"/>
              </a:rPr>
              <a:t> ESSENTIAL NETWORKING CONCEPTS AND SECURITY:-</a:t>
            </a:r>
          </a:p>
        </p:txBody>
      </p:sp>
      <p:sp>
        <p:nvSpPr>
          <p:cNvPr id="51" name="TextBox 51"/>
          <p:cNvSpPr txBox="1"/>
          <p:nvPr/>
        </p:nvSpPr>
        <p:spPr>
          <a:xfrm>
            <a:off x="10320789" y="3448836"/>
            <a:ext cx="7648113" cy="361949"/>
          </a:xfrm>
          <a:prstGeom prst="rect">
            <a:avLst/>
          </a:prstGeom>
        </p:spPr>
        <p:txBody>
          <a:bodyPr lIns="0" tIns="0" rIns="0" bIns="0" rtlCol="0" anchor="t">
            <a:spAutoFit/>
          </a:bodyPr>
          <a:lstStyle/>
          <a:p>
            <a:pPr algn="l">
              <a:lnSpc>
                <a:spcPts val="3000"/>
              </a:lnSpc>
            </a:pPr>
            <a:r>
              <a:rPr lang="en-US" sz="2000">
                <a:solidFill>
                  <a:srgbClr val="FFFFFF"/>
                </a:solidFill>
                <a:latin typeface="Montserrat"/>
                <a:ea typeface="Montserrat"/>
                <a:cs typeface="Montserrat"/>
                <a:sym typeface="Montserrat"/>
              </a:rPr>
              <a:t>Directs traffic between networks</a:t>
            </a:r>
          </a:p>
        </p:txBody>
      </p:sp>
      <p:sp>
        <p:nvSpPr>
          <p:cNvPr id="52" name="TextBox 52"/>
          <p:cNvSpPr txBox="1"/>
          <p:nvPr/>
        </p:nvSpPr>
        <p:spPr>
          <a:xfrm>
            <a:off x="2252756" y="2783930"/>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Trunk</a:t>
            </a:r>
          </a:p>
        </p:txBody>
      </p:sp>
      <p:sp>
        <p:nvSpPr>
          <p:cNvPr id="53" name="TextBox 53"/>
          <p:cNvSpPr txBox="1"/>
          <p:nvPr/>
        </p:nvSpPr>
        <p:spPr>
          <a:xfrm>
            <a:off x="10273503" y="4336643"/>
            <a:ext cx="7648113" cy="361949"/>
          </a:xfrm>
          <a:prstGeom prst="rect">
            <a:avLst/>
          </a:prstGeom>
        </p:spPr>
        <p:txBody>
          <a:bodyPr lIns="0" tIns="0" rIns="0" bIns="0" rtlCol="0" anchor="t">
            <a:spAutoFit/>
          </a:bodyPr>
          <a:lstStyle/>
          <a:p>
            <a:pPr algn="l">
              <a:lnSpc>
                <a:spcPts val="3000"/>
              </a:lnSpc>
            </a:pPr>
            <a:r>
              <a:rPr lang="en-US" sz="2000">
                <a:solidFill>
                  <a:srgbClr val="FFFFFF"/>
                </a:solidFill>
                <a:latin typeface="Montserrat"/>
                <a:ea typeface="Montserrat"/>
                <a:cs typeface="Montserrat"/>
                <a:sym typeface="Montserrat"/>
              </a:rPr>
              <a:t>Connects internal devices</a:t>
            </a:r>
          </a:p>
        </p:txBody>
      </p:sp>
      <p:sp>
        <p:nvSpPr>
          <p:cNvPr id="54" name="TextBox 54"/>
          <p:cNvSpPr txBox="1"/>
          <p:nvPr/>
        </p:nvSpPr>
        <p:spPr>
          <a:xfrm>
            <a:off x="10303861" y="4056570"/>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Switch</a:t>
            </a:r>
          </a:p>
        </p:txBody>
      </p:sp>
      <p:sp>
        <p:nvSpPr>
          <p:cNvPr id="55" name="TextBox 55"/>
          <p:cNvSpPr txBox="1"/>
          <p:nvPr/>
        </p:nvSpPr>
        <p:spPr>
          <a:xfrm>
            <a:off x="10177914" y="5047150"/>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VLAN</a:t>
            </a:r>
          </a:p>
        </p:txBody>
      </p:sp>
      <p:sp>
        <p:nvSpPr>
          <p:cNvPr id="56" name="TextBox 56"/>
          <p:cNvSpPr txBox="1"/>
          <p:nvPr/>
        </p:nvSpPr>
        <p:spPr>
          <a:xfrm>
            <a:off x="10073817" y="4958774"/>
            <a:ext cx="4310896" cy="989965"/>
          </a:xfrm>
          <a:prstGeom prst="rect">
            <a:avLst/>
          </a:prstGeom>
        </p:spPr>
        <p:txBody>
          <a:bodyPr lIns="0" tIns="0" rIns="0" bIns="0" rtlCol="0" anchor="t">
            <a:spAutoFit/>
          </a:bodyPr>
          <a:lstStyle/>
          <a:p>
            <a:pPr algn="ctr">
              <a:lnSpc>
                <a:spcPts val="2660"/>
              </a:lnSpc>
            </a:pPr>
            <a:endParaRPr/>
          </a:p>
          <a:p>
            <a:pPr algn="ctr">
              <a:lnSpc>
                <a:spcPts val="2660"/>
              </a:lnSpc>
              <a:spcBef>
                <a:spcPct val="0"/>
              </a:spcBef>
            </a:pPr>
            <a:r>
              <a:rPr lang="en-US" sz="1900">
                <a:solidFill>
                  <a:srgbClr val="FFFFFF"/>
                </a:solidFill>
                <a:latin typeface="Open Sans"/>
                <a:ea typeface="Open Sans"/>
                <a:cs typeface="Open Sans"/>
                <a:sym typeface="Open Sans"/>
              </a:rPr>
              <a:t> Separates the network into groups to </a:t>
            </a:r>
          </a:p>
          <a:p>
            <a:pPr algn="ctr">
              <a:lnSpc>
                <a:spcPts val="2660"/>
              </a:lnSpc>
              <a:spcBef>
                <a:spcPct val="0"/>
              </a:spcBef>
            </a:pPr>
            <a:r>
              <a:rPr lang="en-US" sz="1900">
                <a:solidFill>
                  <a:srgbClr val="FFFFFF"/>
                </a:solidFill>
                <a:latin typeface="Open Sans"/>
                <a:ea typeface="Open Sans"/>
                <a:cs typeface="Open Sans"/>
                <a:sym typeface="Open Sans"/>
              </a:rPr>
              <a:t>improve security and reduce traffic.</a:t>
            </a:r>
          </a:p>
        </p:txBody>
      </p:sp>
      <p:sp>
        <p:nvSpPr>
          <p:cNvPr id="57" name="TextBox 57"/>
          <p:cNvSpPr txBox="1"/>
          <p:nvPr/>
        </p:nvSpPr>
        <p:spPr>
          <a:xfrm>
            <a:off x="10073817" y="6167390"/>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BPDU Guard</a:t>
            </a:r>
          </a:p>
        </p:txBody>
      </p:sp>
      <p:sp>
        <p:nvSpPr>
          <p:cNvPr id="58" name="TextBox 58"/>
          <p:cNvSpPr txBox="1"/>
          <p:nvPr/>
        </p:nvSpPr>
        <p:spPr>
          <a:xfrm>
            <a:off x="10064292" y="7262776"/>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STP</a:t>
            </a:r>
          </a:p>
        </p:txBody>
      </p:sp>
      <p:sp>
        <p:nvSpPr>
          <p:cNvPr id="59" name="TextBox 59"/>
          <p:cNvSpPr txBox="1"/>
          <p:nvPr/>
        </p:nvSpPr>
        <p:spPr>
          <a:xfrm>
            <a:off x="10073817" y="8449692"/>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HSRP</a:t>
            </a:r>
          </a:p>
        </p:txBody>
      </p:sp>
      <p:sp>
        <p:nvSpPr>
          <p:cNvPr id="60" name="TextBox 60"/>
          <p:cNvSpPr txBox="1"/>
          <p:nvPr/>
        </p:nvSpPr>
        <p:spPr>
          <a:xfrm>
            <a:off x="10273503" y="6462676"/>
            <a:ext cx="4706541" cy="323215"/>
          </a:xfrm>
          <a:prstGeom prst="rect">
            <a:avLst/>
          </a:prstGeom>
        </p:spPr>
        <p:txBody>
          <a:bodyPr lIns="0" tIns="0" rIns="0" bIns="0" rtlCol="0" anchor="t">
            <a:spAutoFit/>
          </a:bodyPr>
          <a:lstStyle/>
          <a:p>
            <a:pPr algn="ctr">
              <a:lnSpc>
                <a:spcPts val="2660"/>
              </a:lnSpc>
              <a:spcBef>
                <a:spcPct val="0"/>
              </a:spcBef>
            </a:pPr>
            <a:r>
              <a:rPr lang="en-US" sz="1900">
                <a:solidFill>
                  <a:srgbClr val="FFFFFF"/>
                </a:solidFill>
                <a:latin typeface="Open Sans"/>
                <a:ea typeface="Open Sans"/>
                <a:cs typeface="Open Sans"/>
                <a:sym typeface="Open Sans"/>
              </a:rPr>
              <a:t>Protects the network from rogue switches</a:t>
            </a:r>
          </a:p>
        </p:txBody>
      </p:sp>
      <p:sp>
        <p:nvSpPr>
          <p:cNvPr id="61" name="TextBox 61"/>
          <p:cNvSpPr txBox="1"/>
          <p:nvPr/>
        </p:nvSpPr>
        <p:spPr>
          <a:xfrm>
            <a:off x="10224568" y="7529486"/>
            <a:ext cx="4731068" cy="323215"/>
          </a:xfrm>
          <a:prstGeom prst="rect">
            <a:avLst/>
          </a:prstGeom>
        </p:spPr>
        <p:txBody>
          <a:bodyPr lIns="0" tIns="0" rIns="0" bIns="0" rtlCol="0" anchor="t">
            <a:spAutoFit/>
          </a:bodyPr>
          <a:lstStyle/>
          <a:p>
            <a:pPr algn="ctr">
              <a:lnSpc>
                <a:spcPts val="2660"/>
              </a:lnSpc>
              <a:spcBef>
                <a:spcPct val="0"/>
              </a:spcBef>
            </a:pPr>
            <a:r>
              <a:rPr lang="en-US" sz="1900">
                <a:solidFill>
                  <a:srgbClr val="FFFFFF"/>
                </a:solidFill>
                <a:latin typeface="Open Sans"/>
                <a:ea typeface="Open Sans"/>
                <a:cs typeface="Open Sans"/>
                <a:sym typeface="Open Sans"/>
              </a:rPr>
              <a:t>Prevents loops that can crash the network</a:t>
            </a:r>
          </a:p>
        </p:txBody>
      </p:sp>
      <p:sp>
        <p:nvSpPr>
          <p:cNvPr id="62" name="TextBox 62"/>
          <p:cNvSpPr txBox="1"/>
          <p:nvPr/>
        </p:nvSpPr>
        <p:spPr>
          <a:xfrm>
            <a:off x="10224568" y="8744977"/>
            <a:ext cx="5598200" cy="323215"/>
          </a:xfrm>
          <a:prstGeom prst="rect">
            <a:avLst/>
          </a:prstGeom>
        </p:spPr>
        <p:txBody>
          <a:bodyPr lIns="0" tIns="0" rIns="0" bIns="0" rtlCol="0" anchor="t">
            <a:spAutoFit/>
          </a:bodyPr>
          <a:lstStyle/>
          <a:p>
            <a:pPr algn="ctr">
              <a:lnSpc>
                <a:spcPts val="2660"/>
              </a:lnSpc>
              <a:spcBef>
                <a:spcPct val="0"/>
              </a:spcBef>
            </a:pPr>
            <a:r>
              <a:rPr lang="en-US" sz="1900">
                <a:solidFill>
                  <a:srgbClr val="FFFFFF"/>
                </a:solidFill>
                <a:latin typeface="Open Sans"/>
                <a:ea typeface="Open Sans"/>
                <a:cs typeface="Open Sans"/>
                <a:sym typeface="Open Sans"/>
              </a:rPr>
              <a:t>Provides a backup gateway if the main router fails</a:t>
            </a:r>
          </a:p>
        </p:txBody>
      </p:sp>
      <p:sp>
        <p:nvSpPr>
          <p:cNvPr id="63" name="TextBox 63"/>
          <p:cNvSpPr txBox="1"/>
          <p:nvPr/>
        </p:nvSpPr>
        <p:spPr>
          <a:xfrm>
            <a:off x="10330314" y="3155901"/>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Router</a:t>
            </a:r>
          </a:p>
        </p:txBody>
      </p:sp>
      <p:sp>
        <p:nvSpPr>
          <p:cNvPr id="64" name="TextBox 64"/>
          <p:cNvSpPr txBox="1"/>
          <p:nvPr/>
        </p:nvSpPr>
        <p:spPr>
          <a:xfrm>
            <a:off x="2103919" y="3048783"/>
            <a:ext cx="7648113" cy="361949"/>
          </a:xfrm>
          <a:prstGeom prst="rect">
            <a:avLst/>
          </a:prstGeom>
        </p:spPr>
        <p:txBody>
          <a:bodyPr lIns="0" tIns="0" rIns="0" bIns="0" rtlCol="0" anchor="t">
            <a:spAutoFit/>
          </a:bodyPr>
          <a:lstStyle/>
          <a:p>
            <a:pPr algn="l">
              <a:lnSpc>
                <a:spcPts val="3000"/>
              </a:lnSpc>
            </a:pPr>
            <a:r>
              <a:rPr lang="en-US" sz="2000">
                <a:solidFill>
                  <a:srgbClr val="FFFFFF"/>
                </a:solidFill>
                <a:latin typeface="Montserrat"/>
                <a:ea typeface="Montserrat"/>
                <a:cs typeface="Montserrat"/>
                <a:sym typeface="Montserrat"/>
              </a:rPr>
              <a:t>carries multiple VLANs over one link.</a:t>
            </a:r>
          </a:p>
        </p:txBody>
      </p:sp>
      <p:sp>
        <p:nvSpPr>
          <p:cNvPr id="65" name="TextBox 65"/>
          <p:cNvSpPr txBox="1"/>
          <p:nvPr/>
        </p:nvSpPr>
        <p:spPr>
          <a:xfrm>
            <a:off x="2203144" y="3915560"/>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DHCP</a:t>
            </a:r>
          </a:p>
        </p:txBody>
      </p:sp>
      <p:sp>
        <p:nvSpPr>
          <p:cNvPr id="66" name="TextBox 66"/>
          <p:cNvSpPr txBox="1"/>
          <p:nvPr/>
        </p:nvSpPr>
        <p:spPr>
          <a:xfrm>
            <a:off x="2153531" y="5047190"/>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EtherChannel</a:t>
            </a:r>
          </a:p>
        </p:txBody>
      </p:sp>
      <p:sp>
        <p:nvSpPr>
          <p:cNvPr id="67" name="TextBox 67"/>
          <p:cNvSpPr txBox="1"/>
          <p:nvPr/>
        </p:nvSpPr>
        <p:spPr>
          <a:xfrm>
            <a:off x="2103919" y="6178820"/>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PortFast</a:t>
            </a:r>
          </a:p>
        </p:txBody>
      </p:sp>
      <p:sp>
        <p:nvSpPr>
          <p:cNvPr id="68" name="TextBox 68"/>
          <p:cNvSpPr txBox="1"/>
          <p:nvPr/>
        </p:nvSpPr>
        <p:spPr>
          <a:xfrm>
            <a:off x="2054307" y="7310450"/>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Port Security</a:t>
            </a:r>
          </a:p>
        </p:txBody>
      </p:sp>
      <p:sp>
        <p:nvSpPr>
          <p:cNvPr id="69" name="TextBox 69"/>
          <p:cNvSpPr txBox="1"/>
          <p:nvPr/>
        </p:nvSpPr>
        <p:spPr>
          <a:xfrm>
            <a:off x="2203144" y="8276387"/>
            <a:ext cx="7648113" cy="304810"/>
          </a:xfrm>
          <a:prstGeom prst="rect">
            <a:avLst/>
          </a:prstGeom>
        </p:spPr>
        <p:txBody>
          <a:bodyPr lIns="0" tIns="0" rIns="0" bIns="0" rtlCol="0" anchor="t">
            <a:spAutoFit/>
          </a:bodyPr>
          <a:lstStyle/>
          <a:p>
            <a:pPr algn="l">
              <a:lnSpc>
                <a:spcPts val="2250"/>
              </a:lnSpc>
            </a:pPr>
            <a:r>
              <a:rPr lang="en-US" sz="2500" b="1">
                <a:solidFill>
                  <a:srgbClr val="FFFFFF"/>
                </a:solidFill>
                <a:latin typeface="Montserrat Bold"/>
                <a:ea typeface="Montserrat Bold"/>
                <a:cs typeface="Montserrat Bold"/>
                <a:sym typeface="Montserrat Bold"/>
              </a:rPr>
              <a:t>OSPF</a:t>
            </a:r>
          </a:p>
        </p:txBody>
      </p:sp>
      <p:sp>
        <p:nvSpPr>
          <p:cNvPr id="70" name="TextBox 70"/>
          <p:cNvSpPr txBox="1"/>
          <p:nvPr/>
        </p:nvSpPr>
        <p:spPr>
          <a:xfrm>
            <a:off x="2282829" y="3845177"/>
            <a:ext cx="7648113" cy="742949"/>
          </a:xfrm>
          <a:prstGeom prst="rect">
            <a:avLst/>
          </a:prstGeom>
        </p:spPr>
        <p:txBody>
          <a:bodyPr lIns="0" tIns="0" rIns="0" bIns="0" rtlCol="0" anchor="t">
            <a:spAutoFit/>
          </a:bodyPr>
          <a:lstStyle/>
          <a:p>
            <a:pPr algn="l">
              <a:lnSpc>
                <a:spcPts val="3000"/>
              </a:lnSpc>
            </a:pPr>
            <a:endParaRPr/>
          </a:p>
          <a:p>
            <a:pPr algn="l">
              <a:lnSpc>
                <a:spcPts val="3000"/>
              </a:lnSpc>
            </a:pPr>
            <a:r>
              <a:rPr lang="en-US" sz="2000">
                <a:solidFill>
                  <a:srgbClr val="FFFFFF"/>
                </a:solidFill>
                <a:latin typeface="Montserrat"/>
                <a:ea typeface="Montserrat"/>
                <a:cs typeface="Montserrat"/>
                <a:sym typeface="Montserrat"/>
              </a:rPr>
              <a:t> Automatically gives IP addresses to devices.</a:t>
            </a:r>
          </a:p>
        </p:txBody>
      </p:sp>
      <p:sp>
        <p:nvSpPr>
          <p:cNvPr id="71" name="TextBox 71"/>
          <p:cNvSpPr txBox="1"/>
          <p:nvPr/>
        </p:nvSpPr>
        <p:spPr>
          <a:xfrm>
            <a:off x="2203144" y="5273946"/>
            <a:ext cx="5908439" cy="742949"/>
          </a:xfrm>
          <a:prstGeom prst="rect">
            <a:avLst/>
          </a:prstGeom>
        </p:spPr>
        <p:txBody>
          <a:bodyPr lIns="0" tIns="0" rIns="0" bIns="0" rtlCol="0" anchor="t">
            <a:spAutoFit/>
          </a:bodyPr>
          <a:lstStyle/>
          <a:p>
            <a:pPr algn="l">
              <a:lnSpc>
                <a:spcPts val="3000"/>
              </a:lnSpc>
            </a:pPr>
            <a:r>
              <a:rPr lang="en-US" sz="2000">
                <a:solidFill>
                  <a:srgbClr val="FFFFFF"/>
                </a:solidFill>
                <a:latin typeface="Montserrat"/>
                <a:ea typeface="Montserrat"/>
                <a:cs typeface="Montserrat"/>
                <a:sym typeface="Montserrat"/>
              </a:rPr>
              <a:t>Combines multiple cables into one faster, more reliable link</a:t>
            </a:r>
          </a:p>
        </p:txBody>
      </p:sp>
      <p:sp>
        <p:nvSpPr>
          <p:cNvPr id="72" name="TextBox 72"/>
          <p:cNvSpPr txBox="1"/>
          <p:nvPr/>
        </p:nvSpPr>
        <p:spPr>
          <a:xfrm>
            <a:off x="2252756" y="6529369"/>
            <a:ext cx="7648113" cy="361949"/>
          </a:xfrm>
          <a:prstGeom prst="rect">
            <a:avLst/>
          </a:prstGeom>
        </p:spPr>
        <p:txBody>
          <a:bodyPr lIns="0" tIns="0" rIns="0" bIns="0" rtlCol="0" anchor="t">
            <a:spAutoFit/>
          </a:bodyPr>
          <a:lstStyle/>
          <a:p>
            <a:pPr algn="l">
              <a:lnSpc>
                <a:spcPts val="3000"/>
              </a:lnSpc>
            </a:pPr>
            <a:r>
              <a:rPr lang="en-US" sz="2000">
                <a:solidFill>
                  <a:srgbClr val="FFFFFF"/>
                </a:solidFill>
                <a:latin typeface="Montserrat"/>
                <a:ea typeface="Montserrat"/>
                <a:cs typeface="Montserrat"/>
                <a:sym typeface="Montserrat"/>
              </a:rPr>
              <a:t>Makes ports active faster for end devices</a:t>
            </a:r>
          </a:p>
        </p:txBody>
      </p:sp>
      <p:sp>
        <p:nvSpPr>
          <p:cNvPr id="73" name="TextBox 73"/>
          <p:cNvSpPr txBox="1"/>
          <p:nvPr/>
        </p:nvSpPr>
        <p:spPr>
          <a:xfrm>
            <a:off x="2252756" y="7641939"/>
            <a:ext cx="7648113" cy="361949"/>
          </a:xfrm>
          <a:prstGeom prst="rect">
            <a:avLst/>
          </a:prstGeom>
        </p:spPr>
        <p:txBody>
          <a:bodyPr lIns="0" tIns="0" rIns="0" bIns="0" rtlCol="0" anchor="t">
            <a:spAutoFit/>
          </a:bodyPr>
          <a:lstStyle/>
          <a:p>
            <a:pPr algn="l">
              <a:lnSpc>
                <a:spcPts val="3000"/>
              </a:lnSpc>
            </a:pPr>
            <a:r>
              <a:rPr lang="en-US" sz="2000">
                <a:solidFill>
                  <a:srgbClr val="FFFFFF"/>
                </a:solidFill>
                <a:latin typeface="Montserrat"/>
                <a:ea typeface="Montserrat"/>
                <a:cs typeface="Montserrat"/>
                <a:sym typeface="Montserrat"/>
              </a:rPr>
              <a:t>Limits which devices can connect to a port </a:t>
            </a:r>
          </a:p>
        </p:txBody>
      </p:sp>
      <p:sp>
        <p:nvSpPr>
          <p:cNvPr id="74" name="TextBox 74"/>
          <p:cNvSpPr txBox="1"/>
          <p:nvPr/>
        </p:nvSpPr>
        <p:spPr>
          <a:xfrm>
            <a:off x="2153531" y="8657397"/>
            <a:ext cx="7648113" cy="361949"/>
          </a:xfrm>
          <a:prstGeom prst="rect">
            <a:avLst/>
          </a:prstGeom>
        </p:spPr>
        <p:txBody>
          <a:bodyPr lIns="0" tIns="0" rIns="0" bIns="0" rtlCol="0" anchor="t">
            <a:spAutoFit/>
          </a:bodyPr>
          <a:lstStyle/>
          <a:p>
            <a:pPr algn="l">
              <a:lnSpc>
                <a:spcPts val="3000"/>
              </a:lnSpc>
            </a:pPr>
            <a:r>
              <a:rPr lang="en-US" sz="2000">
                <a:solidFill>
                  <a:srgbClr val="FFFFFF"/>
                </a:solidFill>
                <a:latin typeface="Montserrat"/>
                <a:ea typeface="Montserrat"/>
                <a:cs typeface="Montserrat"/>
                <a:sym typeface="Montserrat"/>
              </a:rPr>
              <a:t>Finds the best path for data quickly in big networks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2" name="Group 2"/>
          <p:cNvGrpSpPr/>
          <p:nvPr/>
        </p:nvGrpSpPr>
        <p:grpSpPr>
          <a:xfrm>
            <a:off x="915131" y="5512371"/>
            <a:ext cx="3726033" cy="1855469"/>
            <a:chOff x="0" y="0"/>
            <a:chExt cx="137582" cy="68513"/>
          </a:xfrm>
        </p:grpSpPr>
        <p:sp>
          <p:nvSpPr>
            <p:cNvPr id="3" name="Freeform 3"/>
            <p:cNvSpPr/>
            <p:nvPr/>
          </p:nvSpPr>
          <p:spPr>
            <a:xfrm>
              <a:off x="0" y="0"/>
              <a:ext cx="137582" cy="68513"/>
            </a:xfrm>
            <a:custGeom>
              <a:avLst/>
              <a:gdLst/>
              <a:ahLst/>
              <a:cxnLst/>
              <a:rect l="l" t="t" r="r" b="b"/>
              <a:pathLst>
                <a:path w="137582" h="68513">
                  <a:moveTo>
                    <a:pt x="0" y="0"/>
                  </a:moveTo>
                  <a:lnTo>
                    <a:pt x="137582" y="0"/>
                  </a:lnTo>
                  <a:lnTo>
                    <a:pt x="137582" y="68513"/>
                  </a:lnTo>
                  <a:lnTo>
                    <a:pt x="0" y="68513"/>
                  </a:lnTo>
                  <a:close/>
                </a:path>
              </a:pathLst>
            </a:custGeom>
            <a:gradFill rotWithShape="1">
              <a:gsLst>
                <a:gs pos="0">
                  <a:srgbClr val="175DB7">
                    <a:alpha val="100000"/>
                  </a:srgbClr>
                </a:gs>
                <a:gs pos="100000">
                  <a:srgbClr val="13BFAF">
                    <a:alpha val="100000"/>
                  </a:srgbClr>
                </a:gs>
              </a:gsLst>
              <a:lin ang="0"/>
            </a:gradFill>
          </p:spPr>
        </p:sp>
        <p:sp>
          <p:nvSpPr>
            <p:cNvPr id="4" name="TextBox 4"/>
            <p:cNvSpPr txBox="1"/>
            <p:nvPr/>
          </p:nvSpPr>
          <p:spPr>
            <a:xfrm>
              <a:off x="0" y="-47625"/>
              <a:ext cx="137582" cy="116138"/>
            </a:xfrm>
            <a:prstGeom prst="rect">
              <a:avLst/>
            </a:prstGeom>
          </p:spPr>
          <p:txBody>
            <a:bodyPr lIns="362344" tIns="362344" rIns="362344" bIns="362344" rtlCol="0" anchor="ctr"/>
            <a:lstStyle/>
            <a:p>
              <a:pPr algn="ctr">
                <a:lnSpc>
                  <a:spcPts val="3499"/>
                </a:lnSpc>
              </a:pPr>
              <a:r>
                <a:rPr lang="en-US" sz="2499" b="1">
                  <a:solidFill>
                    <a:srgbClr val="000000"/>
                  </a:solidFill>
                  <a:latin typeface="Open Sans Bold"/>
                  <a:ea typeface="Open Sans Bold"/>
                  <a:cs typeface="Open Sans Bold"/>
                  <a:sym typeface="Open Sans Bold"/>
                </a:rPr>
                <a:t>Ahmed Magdy Mustafa</a:t>
              </a:r>
            </a:p>
          </p:txBody>
        </p:sp>
      </p:grpSp>
      <p:grpSp>
        <p:nvGrpSpPr>
          <p:cNvPr id="5" name="Group 5"/>
          <p:cNvGrpSpPr/>
          <p:nvPr/>
        </p:nvGrpSpPr>
        <p:grpSpPr>
          <a:xfrm>
            <a:off x="915131" y="2085975"/>
            <a:ext cx="3726033" cy="1716368"/>
            <a:chOff x="0" y="0"/>
            <a:chExt cx="137582" cy="63376"/>
          </a:xfrm>
        </p:grpSpPr>
        <p:sp>
          <p:nvSpPr>
            <p:cNvPr id="6" name="Freeform 6"/>
            <p:cNvSpPr/>
            <p:nvPr/>
          </p:nvSpPr>
          <p:spPr>
            <a:xfrm>
              <a:off x="0" y="0"/>
              <a:ext cx="137582" cy="63376"/>
            </a:xfrm>
            <a:custGeom>
              <a:avLst/>
              <a:gdLst/>
              <a:ahLst/>
              <a:cxnLst/>
              <a:rect l="l" t="t" r="r" b="b"/>
              <a:pathLst>
                <a:path w="137582" h="63376">
                  <a:moveTo>
                    <a:pt x="0" y="0"/>
                  </a:moveTo>
                  <a:lnTo>
                    <a:pt x="137582" y="0"/>
                  </a:lnTo>
                  <a:lnTo>
                    <a:pt x="137582" y="63376"/>
                  </a:lnTo>
                  <a:lnTo>
                    <a:pt x="0" y="63376"/>
                  </a:lnTo>
                  <a:close/>
                </a:path>
              </a:pathLst>
            </a:custGeom>
            <a:gradFill rotWithShape="1">
              <a:gsLst>
                <a:gs pos="0">
                  <a:srgbClr val="175DB7">
                    <a:alpha val="100000"/>
                  </a:srgbClr>
                </a:gs>
                <a:gs pos="100000">
                  <a:srgbClr val="13BFAF">
                    <a:alpha val="100000"/>
                  </a:srgbClr>
                </a:gs>
              </a:gsLst>
              <a:lin ang="0"/>
            </a:gradFill>
          </p:spPr>
        </p:sp>
        <p:sp>
          <p:nvSpPr>
            <p:cNvPr id="7" name="TextBox 7"/>
            <p:cNvSpPr txBox="1"/>
            <p:nvPr/>
          </p:nvSpPr>
          <p:spPr>
            <a:xfrm>
              <a:off x="0" y="-38100"/>
              <a:ext cx="137582" cy="101476"/>
            </a:xfrm>
            <a:prstGeom prst="rect">
              <a:avLst/>
            </a:prstGeom>
          </p:spPr>
          <p:txBody>
            <a:bodyPr lIns="362344" tIns="362344" rIns="362344" bIns="362344" rtlCol="0" anchor="ctr"/>
            <a:lstStyle/>
            <a:p>
              <a:pPr algn="ctr">
                <a:lnSpc>
                  <a:spcPts val="3359"/>
                </a:lnSpc>
              </a:pPr>
              <a:r>
                <a:rPr lang="en-US" sz="2399" b="1">
                  <a:solidFill>
                    <a:srgbClr val="000000"/>
                  </a:solidFill>
                  <a:latin typeface="Open Sans Bold"/>
                  <a:ea typeface="Open Sans Bold"/>
                  <a:cs typeface="Open Sans Bold"/>
                  <a:sym typeface="Open Sans Bold"/>
                </a:rPr>
                <a:t>Ahmed Samir Darwish</a:t>
              </a:r>
            </a:p>
          </p:txBody>
        </p:sp>
      </p:grpSp>
      <p:grpSp>
        <p:nvGrpSpPr>
          <p:cNvPr id="8" name="Group 8"/>
          <p:cNvGrpSpPr/>
          <p:nvPr/>
        </p:nvGrpSpPr>
        <p:grpSpPr>
          <a:xfrm>
            <a:off x="6666558" y="5512371"/>
            <a:ext cx="3726033" cy="1855469"/>
            <a:chOff x="0" y="0"/>
            <a:chExt cx="137582" cy="68513"/>
          </a:xfrm>
        </p:grpSpPr>
        <p:sp>
          <p:nvSpPr>
            <p:cNvPr id="9" name="Freeform 9"/>
            <p:cNvSpPr/>
            <p:nvPr/>
          </p:nvSpPr>
          <p:spPr>
            <a:xfrm>
              <a:off x="0" y="0"/>
              <a:ext cx="137582" cy="68513"/>
            </a:xfrm>
            <a:custGeom>
              <a:avLst/>
              <a:gdLst/>
              <a:ahLst/>
              <a:cxnLst/>
              <a:rect l="l" t="t" r="r" b="b"/>
              <a:pathLst>
                <a:path w="137582" h="68513">
                  <a:moveTo>
                    <a:pt x="0" y="0"/>
                  </a:moveTo>
                  <a:lnTo>
                    <a:pt x="137582" y="0"/>
                  </a:lnTo>
                  <a:lnTo>
                    <a:pt x="137582" y="68513"/>
                  </a:lnTo>
                  <a:lnTo>
                    <a:pt x="0" y="68513"/>
                  </a:lnTo>
                  <a:close/>
                </a:path>
              </a:pathLst>
            </a:custGeom>
            <a:gradFill rotWithShape="1">
              <a:gsLst>
                <a:gs pos="0">
                  <a:srgbClr val="175DB7">
                    <a:alpha val="100000"/>
                  </a:srgbClr>
                </a:gs>
                <a:gs pos="100000">
                  <a:srgbClr val="13BFAF">
                    <a:alpha val="100000"/>
                  </a:srgbClr>
                </a:gs>
              </a:gsLst>
              <a:lin ang="0"/>
            </a:gradFill>
          </p:spPr>
        </p:sp>
        <p:sp>
          <p:nvSpPr>
            <p:cNvPr id="10" name="TextBox 10"/>
            <p:cNvSpPr txBox="1"/>
            <p:nvPr/>
          </p:nvSpPr>
          <p:spPr>
            <a:xfrm>
              <a:off x="0" y="-38100"/>
              <a:ext cx="137582" cy="106613"/>
            </a:xfrm>
            <a:prstGeom prst="rect">
              <a:avLst/>
            </a:prstGeom>
          </p:spPr>
          <p:txBody>
            <a:bodyPr lIns="362344" tIns="362344" rIns="362344" bIns="362344" rtlCol="0" anchor="ctr"/>
            <a:lstStyle/>
            <a:p>
              <a:pPr algn="ctr">
                <a:lnSpc>
                  <a:spcPts val="3359"/>
                </a:lnSpc>
              </a:pPr>
              <a:r>
                <a:rPr lang="en-US" sz="2399" b="1">
                  <a:solidFill>
                    <a:srgbClr val="000000"/>
                  </a:solidFill>
                  <a:latin typeface="Open Sans Bold"/>
                  <a:ea typeface="Open Sans Bold"/>
                  <a:cs typeface="Open Sans Bold"/>
                  <a:sym typeface="Open Sans Bold"/>
                </a:rPr>
                <a:t>Ahmed Ashraf</a:t>
              </a:r>
            </a:p>
            <a:p>
              <a:pPr algn="ctr">
                <a:lnSpc>
                  <a:spcPts val="3359"/>
                </a:lnSpc>
              </a:pPr>
              <a:r>
                <a:rPr lang="en-US" sz="2399" b="1">
                  <a:solidFill>
                    <a:srgbClr val="000000"/>
                  </a:solidFill>
                  <a:latin typeface="Open Sans Bold"/>
                  <a:ea typeface="Open Sans Bold"/>
                  <a:cs typeface="Open Sans Bold"/>
                  <a:sym typeface="Open Sans Bold"/>
                </a:rPr>
                <a:t> Abdel Aziz</a:t>
              </a:r>
            </a:p>
          </p:txBody>
        </p:sp>
      </p:grpSp>
      <p:grpSp>
        <p:nvGrpSpPr>
          <p:cNvPr id="11" name="Group 11"/>
          <p:cNvGrpSpPr/>
          <p:nvPr/>
        </p:nvGrpSpPr>
        <p:grpSpPr>
          <a:xfrm>
            <a:off x="6666558" y="2085975"/>
            <a:ext cx="3726033" cy="1716368"/>
            <a:chOff x="0" y="0"/>
            <a:chExt cx="137582" cy="63376"/>
          </a:xfrm>
        </p:grpSpPr>
        <p:sp>
          <p:nvSpPr>
            <p:cNvPr id="12" name="Freeform 12"/>
            <p:cNvSpPr/>
            <p:nvPr/>
          </p:nvSpPr>
          <p:spPr>
            <a:xfrm>
              <a:off x="0" y="0"/>
              <a:ext cx="137582" cy="63376"/>
            </a:xfrm>
            <a:custGeom>
              <a:avLst/>
              <a:gdLst/>
              <a:ahLst/>
              <a:cxnLst/>
              <a:rect l="l" t="t" r="r" b="b"/>
              <a:pathLst>
                <a:path w="137582" h="63376">
                  <a:moveTo>
                    <a:pt x="0" y="0"/>
                  </a:moveTo>
                  <a:lnTo>
                    <a:pt x="137582" y="0"/>
                  </a:lnTo>
                  <a:lnTo>
                    <a:pt x="137582" y="63376"/>
                  </a:lnTo>
                  <a:lnTo>
                    <a:pt x="0" y="63376"/>
                  </a:lnTo>
                  <a:close/>
                </a:path>
              </a:pathLst>
            </a:custGeom>
            <a:gradFill rotWithShape="1">
              <a:gsLst>
                <a:gs pos="0">
                  <a:srgbClr val="175DB7">
                    <a:alpha val="100000"/>
                  </a:srgbClr>
                </a:gs>
                <a:gs pos="100000">
                  <a:srgbClr val="13BFAF">
                    <a:alpha val="100000"/>
                  </a:srgbClr>
                </a:gs>
              </a:gsLst>
              <a:lin ang="0"/>
            </a:gradFill>
          </p:spPr>
        </p:sp>
        <p:sp>
          <p:nvSpPr>
            <p:cNvPr id="13" name="TextBox 13"/>
            <p:cNvSpPr txBox="1"/>
            <p:nvPr/>
          </p:nvSpPr>
          <p:spPr>
            <a:xfrm>
              <a:off x="0" y="-38100"/>
              <a:ext cx="137582" cy="101476"/>
            </a:xfrm>
            <a:prstGeom prst="rect">
              <a:avLst/>
            </a:prstGeom>
          </p:spPr>
          <p:txBody>
            <a:bodyPr lIns="362344" tIns="362344" rIns="362344" bIns="362344" rtlCol="0" anchor="ctr"/>
            <a:lstStyle/>
            <a:p>
              <a:pPr algn="ctr">
                <a:lnSpc>
                  <a:spcPts val="3359"/>
                </a:lnSpc>
              </a:pPr>
              <a:r>
                <a:rPr lang="en-US" sz="2399" b="1">
                  <a:solidFill>
                    <a:srgbClr val="000000"/>
                  </a:solidFill>
                  <a:latin typeface="Open Sans Bold"/>
                  <a:ea typeface="Open Sans Bold"/>
                  <a:cs typeface="Open Sans Bold"/>
                  <a:sym typeface="Open Sans Bold"/>
                </a:rPr>
                <a:t>Saif Aleslam mohamed</a:t>
              </a:r>
            </a:p>
          </p:txBody>
        </p:sp>
      </p:grpSp>
      <p:sp>
        <p:nvSpPr>
          <p:cNvPr id="14" name="Freeform 14"/>
          <p:cNvSpPr/>
          <p:nvPr/>
        </p:nvSpPr>
        <p:spPr>
          <a:xfrm rot="-10800000">
            <a:off x="15702105" y="99944"/>
            <a:ext cx="6385195" cy="928756"/>
          </a:xfrm>
          <a:custGeom>
            <a:avLst/>
            <a:gdLst/>
            <a:ahLst/>
            <a:cxnLst/>
            <a:rect l="l" t="t" r="r" b="b"/>
            <a:pathLst>
              <a:path w="6385195" h="928756">
                <a:moveTo>
                  <a:pt x="0" y="0"/>
                </a:moveTo>
                <a:lnTo>
                  <a:pt x="6385195" y="0"/>
                </a:lnTo>
                <a:lnTo>
                  <a:pt x="6385195" y="928756"/>
                </a:lnTo>
                <a:lnTo>
                  <a:pt x="0" y="928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13221316" y="2085975"/>
            <a:ext cx="3726033" cy="1716368"/>
            <a:chOff x="0" y="0"/>
            <a:chExt cx="137582" cy="63376"/>
          </a:xfrm>
        </p:grpSpPr>
        <p:sp>
          <p:nvSpPr>
            <p:cNvPr id="16" name="Freeform 16"/>
            <p:cNvSpPr/>
            <p:nvPr/>
          </p:nvSpPr>
          <p:spPr>
            <a:xfrm>
              <a:off x="0" y="0"/>
              <a:ext cx="137582" cy="63376"/>
            </a:xfrm>
            <a:custGeom>
              <a:avLst/>
              <a:gdLst/>
              <a:ahLst/>
              <a:cxnLst/>
              <a:rect l="l" t="t" r="r" b="b"/>
              <a:pathLst>
                <a:path w="137582" h="63376">
                  <a:moveTo>
                    <a:pt x="0" y="0"/>
                  </a:moveTo>
                  <a:lnTo>
                    <a:pt x="137582" y="0"/>
                  </a:lnTo>
                  <a:lnTo>
                    <a:pt x="137582" y="63376"/>
                  </a:lnTo>
                  <a:lnTo>
                    <a:pt x="0" y="63376"/>
                  </a:lnTo>
                  <a:close/>
                </a:path>
              </a:pathLst>
            </a:custGeom>
            <a:gradFill rotWithShape="1">
              <a:gsLst>
                <a:gs pos="0">
                  <a:srgbClr val="175DB7">
                    <a:alpha val="100000"/>
                  </a:srgbClr>
                </a:gs>
                <a:gs pos="100000">
                  <a:srgbClr val="13BFAF">
                    <a:alpha val="100000"/>
                  </a:srgbClr>
                </a:gs>
              </a:gsLst>
              <a:lin ang="0"/>
            </a:gradFill>
          </p:spPr>
        </p:sp>
        <p:sp>
          <p:nvSpPr>
            <p:cNvPr id="17" name="TextBox 17"/>
            <p:cNvSpPr txBox="1"/>
            <p:nvPr/>
          </p:nvSpPr>
          <p:spPr>
            <a:xfrm>
              <a:off x="0" y="-38100"/>
              <a:ext cx="137582" cy="101476"/>
            </a:xfrm>
            <a:prstGeom prst="rect">
              <a:avLst/>
            </a:prstGeom>
          </p:spPr>
          <p:txBody>
            <a:bodyPr lIns="362344" tIns="362344" rIns="362344" bIns="362344" rtlCol="0" anchor="ctr"/>
            <a:lstStyle/>
            <a:p>
              <a:pPr algn="ctr">
                <a:lnSpc>
                  <a:spcPts val="3359"/>
                </a:lnSpc>
              </a:pPr>
              <a:r>
                <a:rPr lang="en-US" sz="2399" b="1">
                  <a:solidFill>
                    <a:srgbClr val="000000"/>
                  </a:solidFill>
                  <a:latin typeface="Open Sans Bold"/>
                  <a:ea typeface="Open Sans Bold"/>
                  <a:cs typeface="Open Sans Bold"/>
                  <a:sym typeface="Open Sans Bold"/>
                </a:rPr>
                <a:t>    Essam Elsayed Mahmoud</a:t>
              </a:r>
            </a:p>
          </p:txBody>
        </p:sp>
      </p:grpSp>
      <p:grpSp>
        <p:nvGrpSpPr>
          <p:cNvPr id="18" name="Group 18"/>
          <p:cNvGrpSpPr/>
          <p:nvPr/>
        </p:nvGrpSpPr>
        <p:grpSpPr>
          <a:xfrm>
            <a:off x="13077775" y="5512371"/>
            <a:ext cx="3726033" cy="1855469"/>
            <a:chOff x="0" y="0"/>
            <a:chExt cx="137582" cy="68513"/>
          </a:xfrm>
        </p:grpSpPr>
        <p:sp>
          <p:nvSpPr>
            <p:cNvPr id="19" name="Freeform 19"/>
            <p:cNvSpPr/>
            <p:nvPr/>
          </p:nvSpPr>
          <p:spPr>
            <a:xfrm>
              <a:off x="0" y="0"/>
              <a:ext cx="137582" cy="68513"/>
            </a:xfrm>
            <a:custGeom>
              <a:avLst/>
              <a:gdLst/>
              <a:ahLst/>
              <a:cxnLst/>
              <a:rect l="l" t="t" r="r" b="b"/>
              <a:pathLst>
                <a:path w="137582" h="68513">
                  <a:moveTo>
                    <a:pt x="0" y="0"/>
                  </a:moveTo>
                  <a:lnTo>
                    <a:pt x="137582" y="0"/>
                  </a:lnTo>
                  <a:lnTo>
                    <a:pt x="137582" y="68513"/>
                  </a:lnTo>
                  <a:lnTo>
                    <a:pt x="0" y="68513"/>
                  </a:lnTo>
                  <a:close/>
                </a:path>
              </a:pathLst>
            </a:custGeom>
            <a:gradFill rotWithShape="1">
              <a:gsLst>
                <a:gs pos="0">
                  <a:srgbClr val="175DB7">
                    <a:alpha val="100000"/>
                  </a:srgbClr>
                </a:gs>
                <a:gs pos="100000">
                  <a:srgbClr val="13BFAF">
                    <a:alpha val="100000"/>
                  </a:srgbClr>
                </a:gs>
              </a:gsLst>
              <a:lin ang="0"/>
            </a:gradFill>
          </p:spPr>
        </p:sp>
        <p:sp>
          <p:nvSpPr>
            <p:cNvPr id="20" name="TextBox 20"/>
            <p:cNvSpPr txBox="1"/>
            <p:nvPr/>
          </p:nvSpPr>
          <p:spPr>
            <a:xfrm>
              <a:off x="0" y="-38100"/>
              <a:ext cx="137582" cy="106613"/>
            </a:xfrm>
            <a:prstGeom prst="rect">
              <a:avLst/>
            </a:prstGeom>
          </p:spPr>
          <p:txBody>
            <a:bodyPr lIns="362344" tIns="362344" rIns="362344" bIns="362344" rtlCol="0" anchor="ctr"/>
            <a:lstStyle/>
            <a:p>
              <a:pPr algn="ctr">
                <a:lnSpc>
                  <a:spcPts val="3359"/>
                </a:lnSpc>
              </a:pPr>
              <a:r>
                <a:rPr lang="en-US" sz="2399" b="1">
                  <a:solidFill>
                    <a:srgbClr val="000000"/>
                  </a:solidFill>
                  <a:latin typeface="Open Sans Bold"/>
                  <a:ea typeface="Open Sans Bold"/>
                  <a:cs typeface="Open Sans Bold"/>
                  <a:sym typeface="Open Sans Bold"/>
                </a:rPr>
                <a:t>Amer Mohamed Abdelhamed</a:t>
              </a:r>
            </a:p>
          </p:txBody>
        </p:sp>
      </p:grpSp>
      <p:sp>
        <p:nvSpPr>
          <p:cNvPr id="21" name="Freeform 21"/>
          <p:cNvSpPr/>
          <p:nvPr/>
        </p:nvSpPr>
        <p:spPr>
          <a:xfrm>
            <a:off x="14467151" y="7123596"/>
            <a:ext cx="4379066" cy="3345905"/>
          </a:xfrm>
          <a:custGeom>
            <a:avLst/>
            <a:gdLst/>
            <a:ahLst/>
            <a:cxnLst/>
            <a:rect l="l" t="t" r="r" b="b"/>
            <a:pathLst>
              <a:path w="4379066" h="3345905">
                <a:moveTo>
                  <a:pt x="0" y="0"/>
                </a:moveTo>
                <a:lnTo>
                  <a:pt x="4379066" y="0"/>
                </a:lnTo>
                <a:lnTo>
                  <a:pt x="4379066" y="3345905"/>
                </a:lnTo>
                <a:lnTo>
                  <a:pt x="0" y="3345905"/>
                </a:lnTo>
                <a:lnTo>
                  <a:pt x="0" y="0"/>
                </a:lnTo>
                <a:close/>
              </a:path>
            </a:pathLst>
          </a:custGeom>
          <a:blipFill>
            <a:blip r:embed="rId4"/>
            <a:stretch>
              <a:fillRect r="-3252"/>
            </a:stretch>
          </a:blipFill>
        </p:spPr>
      </p:sp>
      <p:sp>
        <p:nvSpPr>
          <p:cNvPr id="22" name="Freeform 22"/>
          <p:cNvSpPr/>
          <p:nvPr/>
        </p:nvSpPr>
        <p:spPr>
          <a:xfrm>
            <a:off x="1898292" y="295826"/>
            <a:ext cx="2083081" cy="1790149"/>
          </a:xfrm>
          <a:custGeom>
            <a:avLst/>
            <a:gdLst/>
            <a:ahLst/>
            <a:cxnLst/>
            <a:rect l="l" t="t" r="r" b="b"/>
            <a:pathLst>
              <a:path w="2083081" h="1790149">
                <a:moveTo>
                  <a:pt x="0" y="0"/>
                </a:moveTo>
                <a:lnTo>
                  <a:pt x="2083082" y="0"/>
                </a:lnTo>
                <a:lnTo>
                  <a:pt x="2083082" y="1790149"/>
                </a:lnTo>
                <a:lnTo>
                  <a:pt x="0" y="1790149"/>
                </a:lnTo>
                <a:lnTo>
                  <a:pt x="0" y="0"/>
                </a:lnTo>
                <a:close/>
              </a:path>
            </a:pathLst>
          </a:custGeom>
          <a:blipFill>
            <a:blip r:embed="rId5"/>
            <a:stretch>
              <a:fillRect t="-8654"/>
            </a:stretch>
          </a:blipFill>
        </p:spPr>
      </p:sp>
      <p:sp>
        <p:nvSpPr>
          <p:cNvPr id="23" name="TextBox 23"/>
          <p:cNvSpPr txBox="1"/>
          <p:nvPr/>
        </p:nvSpPr>
        <p:spPr>
          <a:xfrm>
            <a:off x="3981374" y="1228725"/>
            <a:ext cx="9096402" cy="857250"/>
          </a:xfrm>
          <a:prstGeom prst="rect">
            <a:avLst/>
          </a:prstGeom>
        </p:spPr>
        <p:txBody>
          <a:bodyPr lIns="0" tIns="0" rIns="0" bIns="0" rtlCol="0" anchor="t">
            <a:spAutoFit/>
          </a:bodyPr>
          <a:lstStyle/>
          <a:p>
            <a:pPr algn="l">
              <a:lnSpc>
                <a:spcPts val="6299"/>
              </a:lnSpc>
            </a:pPr>
            <a:r>
              <a:rPr lang="en-US" sz="6999" b="1">
                <a:solidFill>
                  <a:srgbClr val="FFFFFF"/>
                </a:solidFill>
                <a:latin typeface="Montserrat Bold"/>
                <a:ea typeface="Montserrat Bold"/>
                <a:cs typeface="Montserrat Bold"/>
                <a:sym typeface="Montserrat Bold"/>
              </a:rPr>
              <a:t>OUR AMAZING</a:t>
            </a:r>
          </a:p>
        </p:txBody>
      </p:sp>
      <p:sp>
        <p:nvSpPr>
          <p:cNvPr id="24" name="TextBox 24"/>
          <p:cNvSpPr txBox="1"/>
          <p:nvPr/>
        </p:nvSpPr>
        <p:spPr>
          <a:xfrm>
            <a:off x="10981671" y="1228725"/>
            <a:ext cx="5675013" cy="857250"/>
          </a:xfrm>
          <a:prstGeom prst="rect">
            <a:avLst/>
          </a:prstGeom>
        </p:spPr>
        <p:txBody>
          <a:bodyPr lIns="0" tIns="0" rIns="0" bIns="0" rtlCol="0" anchor="t">
            <a:spAutoFit/>
          </a:bodyPr>
          <a:lstStyle/>
          <a:p>
            <a:pPr algn="l">
              <a:lnSpc>
                <a:spcPts val="6299"/>
              </a:lnSpc>
            </a:pPr>
            <a:r>
              <a:rPr lang="en-US" sz="6999" b="1">
                <a:solidFill>
                  <a:srgbClr val="37B4BE"/>
                </a:solidFill>
                <a:latin typeface="Montserrat Bold"/>
                <a:ea typeface="Montserrat Bold"/>
                <a:cs typeface="Montserrat Bold"/>
                <a:sym typeface="Montserrat Bold"/>
              </a:rPr>
              <a:t>TEAM:-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9909" y="-204930"/>
            <a:ext cx="18288000" cy="10287000"/>
            <a:chOff x="0" y="0"/>
            <a:chExt cx="24384000" cy="13716000"/>
          </a:xfrm>
        </p:grpSpPr>
        <p:pic>
          <p:nvPicPr>
            <p:cNvPr id="3" name="Picture 3"/>
            <p:cNvPicPr>
              <a:picLocks noChangeAspect="1"/>
            </p:cNvPicPr>
            <p:nvPr/>
          </p:nvPicPr>
          <p:blipFill>
            <a:blip r:embed="rId2"/>
            <a:srcRect/>
            <a:stretch>
              <a:fillRect/>
            </a:stretch>
          </p:blipFill>
          <p:spPr>
            <a:xfrm>
              <a:off x="0" y="0"/>
              <a:ext cx="24384000" cy="13716000"/>
            </a:xfrm>
            <a:prstGeom prst="rect">
              <a:avLst/>
            </a:prstGeom>
          </p:spPr>
        </p:pic>
      </p:grpSp>
      <p:sp>
        <p:nvSpPr>
          <p:cNvPr id="4" name="Freeform 4"/>
          <p:cNvSpPr/>
          <p:nvPr/>
        </p:nvSpPr>
        <p:spPr>
          <a:xfrm rot="-10799121">
            <a:off x="9510694" y="238"/>
            <a:ext cx="8776185" cy="8776185"/>
          </a:xfrm>
          <a:custGeom>
            <a:avLst/>
            <a:gdLst/>
            <a:ahLst/>
            <a:cxnLst/>
            <a:rect l="l" t="t" r="r" b="b"/>
            <a:pathLst>
              <a:path w="8776185" h="8776185">
                <a:moveTo>
                  <a:pt x="0" y="0"/>
                </a:moveTo>
                <a:lnTo>
                  <a:pt x="8776185" y="0"/>
                </a:lnTo>
                <a:lnTo>
                  <a:pt x="8776185" y="8776185"/>
                </a:lnTo>
                <a:lnTo>
                  <a:pt x="0" y="8776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720225" y="6733498"/>
            <a:ext cx="270330" cy="270330"/>
          </a:xfrm>
          <a:custGeom>
            <a:avLst/>
            <a:gdLst/>
            <a:ahLst/>
            <a:cxnLst/>
            <a:rect l="l" t="t" r="r" b="b"/>
            <a:pathLst>
              <a:path w="270330" h="270330">
                <a:moveTo>
                  <a:pt x="0" y="0"/>
                </a:moveTo>
                <a:lnTo>
                  <a:pt x="270330" y="0"/>
                </a:lnTo>
                <a:lnTo>
                  <a:pt x="270330" y="270331"/>
                </a:lnTo>
                <a:lnTo>
                  <a:pt x="0" y="2703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701031" y="6740028"/>
            <a:ext cx="302672" cy="257272"/>
          </a:xfrm>
          <a:custGeom>
            <a:avLst/>
            <a:gdLst/>
            <a:ahLst/>
            <a:cxnLst/>
            <a:rect l="l" t="t" r="r" b="b"/>
            <a:pathLst>
              <a:path w="302672" h="257272">
                <a:moveTo>
                  <a:pt x="0" y="0"/>
                </a:moveTo>
                <a:lnTo>
                  <a:pt x="302672" y="0"/>
                </a:lnTo>
                <a:lnTo>
                  <a:pt x="302672" y="257271"/>
                </a:lnTo>
                <a:lnTo>
                  <a:pt x="0" y="2572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3371882" y="5543873"/>
            <a:ext cx="3887418" cy="4114800"/>
          </a:xfrm>
          <a:custGeom>
            <a:avLst/>
            <a:gdLst/>
            <a:ahLst/>
            <a:cxnLst/>
            <a:rect l="l" t="t" r="r" b="b"/>
            <a:pathLst>
              <a:path w="3887418" h="4114800">
                <a:moveTo>
                  <a:pt x="0" y="0"/>
                </a:moveTo>
                <a:lnTo>
                  <a:pt x="3887418" y="0"/>
                </a:lnTo>
                <a:lnTo>
                  <a:pt x="388741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357045" y="5967270"/>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3029732" y="1028700"/>
            <a:ext cx="11415137" cy="8229600"/>
          </a:xfrm>
          <a:custGeom>
            <a:avLst/>
            <a:gdLst/>
            <a:ahLst/>
            <a:cxnLst/>
            <a:rect l="l" t="t" r="r" b="b"/>
            <a:pathLst>
              <a:path w="11415137" h="8229600">
                <a:moveTo>
                  <a:pt x="0" y="0"/>
                </a:moveTo>
                <a:lnTo>
                  <a:pt x="11415138" y="0"/>
                </a:lnTo>
                <a:lnTo>
                  <a:pt x="11415138" y="8229600"/>
                </a:lnTo>
                <a:lnTo>
                  <a:pt x="0" y="8229600"/>
                </a:lnTo>
                <a:lnTo>
                  <a:pt x="0" y="0"/>
                </a:lnTo>
                <a:close/>
              </a:path>
            </a:pathLst>
          </a:custGeom>
          <a:blipFill>
            <a:blip r:embed="rId13"/>
            <a:stretch>
              <a:fillRect t="-3836" b="-3836"/>
            </a:stretch>
          </a:blipFill>
        </p:spPr>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TotalTime>
  <Words>406</Words>
  <Application>Microsoft Office PowerPoint</Application>
  <PresentationFormat>Custom</PresentationFormat>
  <Paragraphs>72</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Montserrat Bold</vt:lpstr>
      <vt:lpstr>Open Sans Bold</vt:lpstr>
      <vt:lpstr>Raleway</vt:lpstr>
      <vt:lpstr>Open Sans</vt:lpstr>
      <vt:lpstr>Arial</vt:lpstr>
      <vt:lpstr>Montserrat</vt:lpstr>
      <vt:lpstr>Wingdings 3</vt:lpstr>
      <vt:lpstr>Century Gothic</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dc:title>
  <dc:creator>xps store</dc:creator>
  <cp:lastModifiedBy>xps store</cp:lastModifiedBy>
  <cp:revision>2</cp:revision>
  <dcterms:created xsi:type="dcterms:W3CDTF">2006-08-16T00:00:00Z</dcterms:created>
  <dcterms:modified xsi:type="dcterms:W3CDTF">2025-04-27T17:39:57Z</dcterms:modified>
  <dc:identifier>DAGlpYt2Glc</dc:identifier>
</cp:coreProperties>
</file>